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7" r:id="rId2"/>
    <p:sldId id="286" r:id="rId3"/>
    <p:sldId id="272" r:id="rId4"/>
    <p:sldId id="269" r:id="rId5"/>
    <p:sldId id="275" r:id="rId6"/>
    <p:sldId id="273" r:id="rId7"/>
    <p:sldId id="276" r:id="rId8"/>
    <p:sldId id="277" r:id="rId9"/>
    <p:sldId id="279" r:id="rId10"/>
    <p:sldId id="281" r:id="rId11"/>
    <p:sldId id="282" r:id="rId12"/>
    <p:sldId id="28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66"/>
    <a:srgbClr val="FFFFFF"/>
    <a:srgbClr val="CCFF66"/>
    <a:srgbClr val="FF66FF"/>
    <a:srgbClr val="99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3"/>
    <p:restoredTop sz="99383"/>
  </p:normalViewPr>
  <p:slideViewPr>
    <p:cSldViewPr snapToGrid="0" showGuides="1">
      <p:cViewPr varScale="1">
        <p:scale>
          <a:sx n="71" d="100"/>
          <a:sy n="71" d="100"/>
        </p:scale>
        <p:origin x="14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93B751-6394-4323-99E8-72BC14B96A8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9/20/2022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4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9298"/>
          </a:xfrm>
          <a:prstGeom prst="rect">
            <a:avLst/>
          </a:prstGeom>
        </p:spPr>
      </p:pic>
      <p:sp>
        <p:nvSpPr>
          <p:cNvPr id="4" name="Text Box 6"/>
          <p:cNvSpPr txBox="1"/>
          <p:nvPr/>
        </p:nvSpPr>
        <p:spPr>
          <a:xfrm>
            <a:off x="33618" y="6179298"/>
            <a:ext cx="91215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/>
          <p:nvPr/>
        </p:nvSpPr>
        <p:spPr>
          <a:xfrm>
            <a:off x="749300" y="838200"/>
            <a:ext cx="5384800" cy="355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l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41 Tr 121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" y="1130300"/>
            <a:ext cx="13970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330200" y="1612900"/>
            <a:ext cx="45339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dựng hình</a:t>
            </a:r>
            <a:endParaRPr lang="vi-VN" altLang="en-US" sz="24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31800" y="3429000"/>
            <a:ext cx="50292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Vẽ hình vuông cạnh Bằng 5 Cm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393700" y="4000500"/>
            <a:ext cx="78994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Vẽ Các tam giác mặt bên của chóp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609600" y="4686300"/>
            <a:ext cx="7899400" cy="12573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khẩu độ compa đạt 10 Cm. Lấy đỉnh hình vuông l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tâm, quay các cung tròn. Giao các cung tròn n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đỉnh của tam giác v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cũng l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đỉnh của hình chóp khi gấp lên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6210300" y="3835400"/>
            <a:ext cx="774700" cy="190500"/>
            <a:chOff x="6210300" y="3835400"/>
            <a:chExt cx="774700" cy="190500"/>
          </a:xfrm>
        </p:grpSpPr>
        <p:sp>
          <p:nvSpPr>
            <p:cNvPr id="10271" name="Line 61"/>
            <p:cNvSpPr/>
            <p:nvPr/>
          </p:nvSpPr>
          <p:spPr>
            <a:xfrm>
              <a:off x="6210300" y="3835400"/>
              <a:ext cx="774700" cy="1778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2" name="Line 63"/>
            <p:cNvSpPr/>
            <p:nvPr/>
          </p:nvSpPr>
          <p:spPr>
            <a:xfrm flipV="1">
              <a:off x="6223000" y="3835400"/>
              <a:ext cx="660400" cy="1905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" name="Group 28"/>
          <p:cNvGrpSpPr/>
          <p:nvPr/>
        </p:nvGrpSpPr>
        <p:grpSpPr>
          <a:xfrm>
            <a:off x="6210300" y="660400"/>
            <a:ext cx="800100" cy="190500"/>
            <a:chOff x="6210300" y="660400"/>
            <a:chExt cx="800100" cy="190500"/>
          </a:xfrm>
        </p:grpSpPr>
        <p:sp>
          <p:nvSpPr>
            <p:cNvPr id="10269" name="Line 64"/>
            <p:cNvSpPr/>
            <p:nvPr/>
          </p:nvSpPr>
          <p:spPr>
            <a:xfrm flipV="1">
              <a:off x="6210300" y="660400"/>
              <a:ext cx="660400" cy="1905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0" name="Line 65"/>
            <p:cNvSpPr/>
            <p:nvPr/>
          </p:nvSpPr>
          <p:spPr>
            <a:xfrm>
              <a:off x="6235700" y="660400"/>
              <a:ext cx="774700" cy="1778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" name="Group 31"/>
          <p:cNvGrpSpPr/>
          <p:nvPr/>
        </p:nvGrpSpPr>
        <p:grpSpPr>
          <a:xfrm>
            <a:off x="4864100" y="1968500"/>
            <a:ext cx="317500" cy="825500"/>
            <a:chOff x="4864100" y="1968500"/>
            <a:chExt cx="317500" cy="825500"/>
          </a:xfrm>
        </p:grpSpPr>
        <p:sp>
          <p:nvSpPr>
            <p:cNvPr id="10267" name="Line 60"/>
            <p:cNvSpPr/>
            <p:nvPr/>
          </p:nvSpPr>
          <p:spPr>
            <a:xfrm>
              <a:off x="4876800" y="2006600"/>
              <a:ext cx="304800" cy="787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8" name="Line 68"/>
            <p:cNvSpPr/>
            <p:nvPr/>
          </p:nvSpPr>
          <p:spPr>
            <a:xfrm flipV="1">
              <a:off x="4864100" y="1968500"/>
              <a:ext cx="279400" cy="736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" name="Group 29"/>
          <p:cNvGrpSpPr/>
          <p:nvPr/>
        </p:nvGrpSpPr>
        <p:grpSpPr>
          <a:xfrm>
            <a:off x="8001000" y="1955800"/>
            <a:ext cx="317500" cy="825500"/>
            <a:chOff x="8001000" y="1955800"/>
            <a:chExt cx="317500" cy="825500"/>
          </a:xfrm>
        </p:grpSpPr>
        <p:sp>
          <p:nvSpPr>
            <p:cNvPr id="10265" name="Line 69"/>
            <p:cNvSpPr/>
            <p:nvPr/>
          </p:nvSpPr>
          <p:spPr>
            <a:xfrm>
              <a:off x="8013700" y="1993900"/>
              <a:ext cx="304800" cy="787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6" name="Line 70"/>
            <p:cNvSpPr/>
            <p:nvPr/>
          </p:nvSpPr>
          <p:spPr>
            <a:xfrm flipV="1">
              <a:off x="8001000" y="1955800"/>
              <a:ext cx="279400" cy="736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8983" name="Line 71"/>
          <p:cNvSpPr/>
          <p:nvPr/>
        </p:nvSpPr>
        <p:spPr>
          <a:xfrm flipV="1">
            <a:off x="5003800" y="1854200"/>
            <a:ext cx="1282700" cy="457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84" name="Line 72"/>
          <p:cNvSpPr/>
          <p:nvPr/>
        </p:nvSpPr>
        <p:spPr>
          <a:xfrm>
            <a:off x="5003800" y="2324100"/>
            <a:ext cx="1244600" cy="3429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85" name="Line 73"/>
          <p:cNvSpPr/>
          <p:nvPr/>
        </p:nvSpPr>
        <p:spPr>
          <a:xfrm>
            <a:off x="6210300" y="2641600"/>
            <a:ext cx="368300" cy="12573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86" name="Line 74"/>
          <p:cNvSpPr/>
          <p:nvPr/>
        </p:nvSpPr>
        <p:spPr>
          <a:xfrm flipH="1">
            <a:off x="6591300" y="2654300"/>
            <a:ext cx="431800" cy="1270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87" name="Line 75"/>
          <p:cNvSpPr/>
          <p:nvPr/>
        </p:nvSpPr>
        <p:spPr>
          <a:xfrm>
            <a:off x="6985000" y="1866900"/>
            <a:ext cx="1168400" cy="4699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88" name="Line 76"/>
          <p:cNvSpPr/>
          <p:nvPr/>
        </p:nvSpPr>
        <p:spPr>
          <a:xfrm flipV="1">
            <a:off x="7010400" y="2324100"/>
            <a:ext cx="1155700" cy="330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89" name="Line 77"/>
          <p:cNvSpPr/>
          <p:nvPr/>
        </p:nvSpPr>
        <p:spPr>
          <a:xfrm flipH="1" flipV="1">
            <a:off x="6591300" y="749300"/>
            <a:ext cx="419100" cy="1117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90" name="Line 78"/>
          <p:cNvSpPr/>
          <p:nvPr/>
        </p:nvSpPr>
        <p:spPr>
          <a:xfrm flipH="1">
            <a:off x="6210300" y="736600"/>
            <a:ext cx="381000" cy="1168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2" name="Group 27"/>
          <p:cNvGrpSpPr/>
          <p:nvPr/>
        </p:nvGrpSpPr>
        <p:grpSpPr>
          <a:xfrm>
            <a:off x="6146800" y="1866900"/>
            <a:ext cx="901700" cy="800100"/>
            <a:chOff x="6146800" y="1866900"/>
            <a:chExt cx="901700" cy="800100"/>
          </a:xfrm>
        </p:grpSpPr>
        <p:sp>
          <p:nvSpPr>
            <p:cNvPr id="10263" name="Rectangle 55"/>
            <p:cNvSpPr/>
            <p:nvPr/>
          </p:nvSpPr>
          <p:spPr>
            <a:xfrm>
              <a:off x="6210300" y="1866900"/>
              <a:ext cx="800100" cy="800100"/>
            </a:xfrm>
            <a:prstGeom prst="rect">
              <a:avLst/>
            </a:prstGeom>
            <a:noFill/>
            <a:ln w="349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264" name="Rectangle 2"/>
            <p:cNvSpPr/>
            <p:nvPr/>
          </p:nvSpPr>
          <p:spPr>
            <a:xfrm>
              <a:off x="6146800" y="2095500"/>
              <a:ext cx="901700" cy="3429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  <a:endPara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" name="Rectangle 2"/>
          <p:cNvSpPr/>
          <p:nvPr/>
        </p:nvSpPr>
        <p:spPr>
          <a:xfrm>
            <a:off x="6959600" y="1092200"/>
            <a:ext cx="9017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-5400000" flipV="1">
            <a:off x="6235700" y="1104900"/>
            <a:ext cx="1117600" cy="406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1000"/>
                                        <p:tgtEl>
                                          <p:spTgt spid="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3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500"/>
                                        <p:tgtEl>
                                          <p:spTgt spid="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/>
          <p:nvPr/>
        </p:nvSpPr>
        <p:spPr>
          <a:xfrm>
            <a:off x="1625600" y="431800"/>
            <a:ext cx="2463800" cy="736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711200" y="1524000"/>
            <a:ext cx="8001000" cy="6985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Nắm vững công thức tính diện tích xung quanh, diện tích to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phần của hình chóp đều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600" y="3009900"/>
            <a:ext cx="8001000" cy="6858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Ôn tập định lý Pitago, cách tính đường cao của tam giác đều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736600" y="2311400"/>
            <a:ext cx="8001000" cy="4318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Xem lại các b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để hiểu rõ cách tính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736600" y="3873500"/>
            <a:ext cx="8001000" cy="5334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41 - 43 SGK; 58 - 60 SBT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736600" y="4279900"/>
            <a:ext cx="8001000" cy="6985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trước b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" Tính thể tích của hình chóp đều"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2" name="Picture 18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17526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9" name="Picture 15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243013"/>
            <a:ext cx="17526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20" descr="GEOMT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114800"/>
            <a:ext cx="2209800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21" descr="white_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613" y="4346575"/>
            <a:ext cx="1144587" cy="106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WordArt 22"/>
          <p:cNvSpPr>
            <a:spLocks noTextEdit="1"/>
          </p:cNvSpPr>
          <p:nvPr/>
        </p:nvSpPr>
        <p:spPr>
          <a:xfrm>
            <a:off x="454025" y="2847975"/>
            <a:ext cx="8562975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18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sức khoẻ, học giỏi </a:t>
            </a:r>
          </a:p>
        </p:txBody>
      </p:sp>
      <p:sp>
        <p:nvSpPr>
          <p:cNvPr id="12295" name="WordArt 24"/>
          <p:cNvSpPr>
            <a:spLocks noTextEdit="1"/>
          </p:cNvSpPr>
          <p:nvPr/>
        </p:nvSpPr>
        <p:spPr>
          <a:xfrm>
            <a:off x="2695575" y="2428875"/>
            <a:ext cx="37909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1800" b="1">
                <a:ln w="19050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TextEdit="1"/>
          </p:cNvSpPr>
          <p:nvPr/>
        </p:nvSpPr>
        <p:spPr>
          <a:xfrm>
            <a:off x="381000" y="3162300"/>
            <a:ext cx="84010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44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Tiết 65: Diện tích xung quanh của hình chóp đều</a:t>
            </a:r>
          </a:p>
        </p:txBody>
      </p:sp>
      <p:sp>
        <p:nvSpPr>
          <p:cNvPr id="2051" name="WordArt 3"/>
          <p:cNvSpPr>
            <a:spLocks noTextEdit="1"/>
          </p:cNvSpPr>
          <p:nvPr/>
        </p:nvSpPr>
        <p:spPr>
          <a:xfrm>
            <a:off x="609600" y="1600200"/>
            <a:ext cx="81438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NHIỆT LIỆT CHÀO MỪNG</a:t>
            </a:r>
          </a:p>
          <a:p>
            <a:pPr algn="ctr"/>
            <a:r>
              <a:rPr lang="en-US" sz="3600" b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CÁC THẦY CÔ GIÁO VỀ DỰ TIẾT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9400" y="1346200"/>
            <a:ext cx="3175000" cy="3937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just"/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  Hãy vẽ một hình chóp tứ giác đều v</a:t>
            </a:r>
            <a:r>
              <a:rPr lang="vi-VN" altLang="x-none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ra các đỉnh, cạnh bên, mặt bên, mặt đáy, đường cao, trung đoạn</a:t>
            </a:r>
            <a:endParaRPr lang="vi-VN" altLang="x-none" sz="28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2"/>
          <p:cNvSpPr txBox="1"/>
          <p:nvPr/>
        </p:nvSpPr>
        <p:spPr>
          <a:xfrm>
            <a:off x="533400" y="228600"/>
            <a:ext cx="8242300" cy="584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cũ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 Box 15"/>
          <p:cNvSpPr txBox="1"/>
          <p:nvPr/>
        </p:nvSpPr>
        <p:spPr>
          <a:xfrm>
            <a:off x="7035800" y="4929188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đáy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Line 19"/>
          <p:cNvSpPr/>
          <p:nvPr/>
        </p:nvSpPr>
        <p:spPr>
          <a:xfrm>
            <a:off x="4648200" y="2882900"/>
            <a:ext cx="1333500" cy="1905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8" name="Line 21"/>
          <p:cNvSpPr/>
          <p:nvPr/>
        </p:nvSpPr>
        <p:spPr>
          <a:xfrm flipH="1">
            <a:off x="6604000" y="1739900"/>
            <a:ext cx="1676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9" name="Line 22"/>
          <p:cNvSpPr/>
          <p:nvPr/>
        </p:nvSpPr>
        <p:spPr>
          <a:xfrm flipH="1">
            <a:off x="6680200" y="3860800"/>
            <a:ext cx="1676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0" name="Line 23"/>
          <p:cNvSpPr/>
          <p:nvPr/>
        </p:nvSpPr>
        <p:spPr>
          <a:xfrm>
            <a:off x="8267700" y="1765300"/>
            <a:ext cx="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3081" name="Line 24"/>
          <p:cNvSpPr/>
          <p:nvPr/>
        </p:nvSpPr>
        <p:spPr>
          <a:xfrm>
            <a:off x="8280400" y="3048000"/>
            <a:ext cx="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3082" name="Text Box 25"/>
          <p:cNvSpPr txBox="1"/>
          <p:nvPr/>
        </p:nvSpPr>
        <p:spPr>
          <a:xfrm>
            <a:off x="7594600" y="26289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cao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Text Box 27"/>
          <p:cNvSpPr txBox="1"/>
          <p:nvPr/>
        </p:nvSpPr>
        <p:spPr>
          <a:xfrm>
            <a:off x="6045200" y="4419600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Text Box 28"/>
          <p:cNvSpPr txBox="1"/>
          <p:nvPr/>
        </p:nvSpPr>
        <p:spPr>
          <a:xfrm>
            <a:off x="8343900" y="4064000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Line 34"/>
          <p:cNvSpPr/>
          <p:nvPr/>
        </p:nvSpPr>
        <p:spPr>
          <a:xfrm>
            <a:off x="5092700" y="2311400"/>
            <a:ext cx="558800" cy="520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3" name="Text Box 35"/>
          <p:cNvSpPr txBox="1"/>
          <p:nvPr/>
        </p:nvSpPr>
        <p:spPr>
          <a:xfrm>
            <a:off x="4076700" y="1995488"/>
            <a:ext cx="1371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bên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Text Box 36"/>
          <p:cNvSpPr txBox="1"/>
          <p:nvPr/>
        </p:nvSpPr>
        <p:spPr>
          <a:xfrm>
            <a:off x="4432300" y="8509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Line 37"/>
          <p:cNvSpPr/>
          <p:nvPr/>
        </p:nvSpPr>
        <p:spPr>
          <a:xfrm>
            <a:off x="5105400" y="1193800"/>
            <a:ext cx="13716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89" name="Freeform 39"/>
          <p:cNvSpPr/>
          <p:nvPr/>
        </p:nvSpPr>
        <p:spPr>
          <a:xfrm>
            <a:off x="5041900" y="3240088"/>
            <a:ext cx="3276600" cy="1219200"/>
          </a:xfrm>
          <a:custGeom>
            <a:avLst/>
            <a:gdLst>
              <a:gd name="txL" fmla="*/ 0 w 2064"/>
              <a:gd name="txT" fmla="*/ 0 h 720"/>
              <a:gd name="txR" fmla="*/ 2064 w 2064"/>
              <a:gd name="txB" fmla="*/ 720 h 72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</a:cxnLst>
            <a:rect l="txL" t="txT" r="txR" b="txB"/>
            <a:pathLst>
              <a:path w="2064" h="720">
                <a:moveTo>
                  <a:pt x="0" y="192"/>
                </a:moveTo>
                <a:lnTo>
                  <a:pt x="816" y="720"/>
                </a:lnTo>
                <a:lnTo>
                  <a:pt x="2064" y="528"/>
                </a:lnTo>
                <a:lnTo>
                  <a:pt x="1248" y="0"/>
                </a:lnTo>
                <a:lnTo>
                  <a:pt x="0" y="192"/>
                </a:ln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0" name="Line 13"/>
          <p:cNvSpPr/>
          <p:nvPr/>
        </p:nvSpPr>
        <p:spPr>
          <a:xfrm>
            <a:off x="5041900" y="3559175"/>
            <a:ext cx="1295400" cy="90011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91" name="Line 14"/>
          <p:cNvSpPr/>
          <p:nvPr/>
        </p:nvSpPr>
        <p:spPr>
          <a:xfrm flipV="1">
            <a:off x="5041900" y="3254375"/>
            <a:ext cx="1981200" cy="304800"/>
          </a:xfrm>
          <a:prstGeom prst="line">
            <a:avLst/>
          </a:prstGeom>
          <a:ln w="1905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092" name="Line 15"/>
          <p:cNvSpPr/>
          <p:nvPr/>
        </p:nvSpPr>
        <p:spPr>
          <a:xfrm flipV="1">
            <a:off x="6337300" y="4154488"/>
            <a:ext cx="198120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93" name="Line 16"/>
          <p:cNvSpPr/>
          <p:nvPr/>
        </p:nvSpPr>
        <p:spPr>
          <a:xfrm>
            <a:off x="7023100" y="3254375"/>
            <a:ext cx="1295400" cy="900113"/>
          </a:xfrm>
          <a:prstGeom prst="line">
            <a:avLst/>
          </a:prstGeom>
          <a:ln w="1905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094" name="Line 17"/>
          <p:cNvSpPr/>
          <p:nvPr/>
        </p:nvSpPr>
        <p:spPr>
          <a:xfrm flipH="1">
            <a:off x="6337300" y="1716088"/>
            <a:ext cx="304800" cy="2743200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95" name="Line 18"/>
          <p:cNvSpPr/>
          <p:nvPr/>
        </p:nvSpPr>
        <p:spPr>
          <a:xfrm flipH="1">
            <a:off x="5041900" y="1716088"/>
            <a:ext cx="1600200" cy="1843087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96" name="Line 19"/>
          <p:cNvSpPr/>
          <p:nvPr/>
        </p:nvSpPr>
        <p:spPr>
          <a:xfrm>
            <a:off x="6642100" y="1716088"/>
            <a:ext cx="381000" cy="1538287"/>
          </a:xfrm>
          <a:prstGeom prst="line">
            <a:avLst/>
          </a:prstGeom>
          <a:ln w="19050" cap="flat" cmpd="sng">
            <a:solidFill>
              <a:srgbClr val="660033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3097" name="Line 20"/>
          <p:cNvSpPr/>
          <p:nvPr/>
        </p:nvSpPr>
        <p:spPr>
          <a:xfrm>
            <a:off x="6642100" y="1716088"/>
            <a:ext cx="1676400" cy="2438400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98" name="Line 21"/>
          <p:cNvSpPr/>
          <p:nvPr/>
        </p:nvSpPr>
        <p:spPr>
          <a:xfrm flipH="1">
            <a:off x="6337300" y="3254375"/>
            <a:ext cx="685800" cy="1204913"/>
          </a:xfrm>
          <a:prstGeom prst="line">
            <a:avLst/>
          </a:prstGeom>
          <a:ln w="19050" cap="flat" cmpd="sng">
            <a:solidFill>
              <a:schemeClr val="hlink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099" name="Freeform 22"/>
          <p:cNvSpPr/>
          <p:nvPr/>
        </p:nvSpPr>
        <p:spPr>
          <a:xfrm>
            <a:off x="5041900" y="3559175"/>
            <a:ext cx="3276600" cy="595313"/>
          </a:xfrm>
          <a:custGeom>
            <a:avLst/>
            <a:gdLst>
              <a:gd name="txL" fmla="*/ 0 w 2058"/>
              <a:gd name="txT" fmla="*/ 0 h 330"/>
              <a:gd name="txR" fmla="*/ 2058 w 2058"/>
              <a:gd name="txB" fmla="*/ 330 h 33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2058" h="330">
                <a:moveTo>
                  <a:pt x="0" y="0"/>
                </a:moveTo>
                <a:lnTo>
                  <a:pt x="2058" y="330"/>
                </a:lnTo>
              </a:path>
            </a:pathLst>
          </a:custGeom>
          <a:noFill/>
          <a:ln w="19050" cap="flat" cmpd="sng">
            <a:solidFill>
              <a:schemeClr val="hlink">
                <a:alpha val="10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Line 23"/>
          <p:cNvSpPr/>
          <p:nvPr/>
        </p:nvSpPr>
        <p:spPr>
          <a:xfrm flipH="1">
            <a:off x="5664200" y="1754188"/>
            <a:ext cx="990600" cy="2233612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01" name="Line 25"/>
          <p:cNvSpPr/>
          <p:nvPr/>
        </p:nvSpPr>
        <p:spPr>
          <a:xfrm>
            <a:off x="6642100" y="1716088"/>
            <a:ext cx="0" cy="2057400"/>
          </a:xfrm>
          <a:prstGeom prst="line">
            <a:avLst/>
          </a:prstGeom>
          <a:ln w="9525" cap="flat" cmpd="sng">
            <a:solidFill>
              <a:srgbClr val="0000CC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3102" name="Text Box 28"/>
          <p:cNvSpPr txBox="1"/>
          <p:nvPr/>
        </p:nvSpPr>
        <p:spPr>
          <a:xfrm>
            <a:off x="4749800" y="3278188"/>
            <a:ext cx="533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3" name="Text Box 31"/>
          <p:cNvSpPr txBox="1"/>
          <p:nvPr/>
        </p:nvSpPr>
        <p:spPr>
          <a:xfrm>
            <a:off x="7023100" y="3025775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4" name="Text Box 32"/>
          <p:cNvSpPr txBox="1"/>
          <p:nvPr/>
        </p:nvSpPr>
        <p:spPr>
          <a:xfrm>
            <a:off x="6413500" y="1298575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5" name="Text Box 33"/>
          <p:cNvSpPr txBox="1"/>
          <p:nvPr/>
        </p:nvSpPr>
        <p:spPr>
          <a:xfrm>
            <a:off x="6565900" y="3849688"/>
            <a:ext cx="533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6" name="Text Box 34"/>
          <p:cNvSpPr txBox="1"/>
          <p:nvPr/>
        </p:nvSpPr>
        <p:spPr>
          <a:xfrm>
            <a:off x="5367338" y="3849688"/>
            <a:ext cx="533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7" name="Rectangle 61"/>
          <p:cNvSpPr/>
          <p:nvPr/>
        </p:nvSpPr>
        <p:spPr>
          <a:xfrm>
            <a:off x="6642100" y="3697288"/>
            <a:ext cx="152400" cy="152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8" name="Line 63"/>
          <p:cNvSpPr/>
          <p:nvPr/>
        </p:nvSpPr>
        <p:spPr>
          <a:xfrm>
            <a:off x="5613400" y="3670300"/>
            <a:ext cx="152400" cy="11430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09" name="Line 64"/>
          <p:cNvSpPr/>
          <p:nvPr/>
        </p:nvSpPr>
        <p:spPr>
          <a:xfrm flipH="1">
            <a:off x="5499100" y="3670300"/>
            <a:ext cx="114300" cy="19050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35"/>
          <p:cNvSpPr txBox="1"/>
          <p:nvPr/>
        </p:nvSpPr>
        <p:spPr>
          <a:xfrm>
            <a:off x="3111500" y="3798888"/>
            <a:ext cx="1371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đoạn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Line 34"/>
          <p:cNvSpPr/>
          <p:nvPr/>
        </p:nvSpPr>
        <p:spPr>
          <a:xfrm flipV="1">
            <a:off x="4356100" y="3225800"/>
            <a:ext cx="1625600" cy="774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0" name="Rectangle 99"/>
          <p:cNvSpPr/>
          <p:nvPr/>
        </p:nvSpPr>
        <p:spPr>
          <a:xfrm>
            <a:off x="3897313" y="2586038"/>
            <a:ext cx="9477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bên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Line 19"/>
          <p:cNvSpPr/>
          <p:nvPr/>
        </p:nvSpPr>
        <p:spPr>
          <a:xfrm flipH="1" flipV="1">
            <a:off x="7124700" y="3708400"/>
            <a:ext cx="457200" cy="1244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" name="Text Box 35"/>
          <p:cNvSpPr txBox="1"/>
          <p:nvPr/>
        </p:nvSpPr>
        <p:spPr>
          <a:xfrm>
            <a:off x="3695700" y="4700588"/>
            <a:ext cx="1371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Line 34"/>
          <p:cNvSpPr/>
          <p:nvPr/>
        </p:nvSpPr>
        <p:spPr>
          <a:xfrm flipV="1">
            <a:off x="4978400" y="2971800"/>
            <a:ext cx="1651000" cy="18669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5" grpId="0" build="p"/>
      <p:bldP spid="56" grpId="0"/>
      <p:bldP spid="67" grpId="0"/>
      <p:bldP spid="68" grpId="0"/>
      <p:bldP spid="73" grpId="0"/>
      <p:bldP spid="74" grpId="0"/>
      <p:bldP spid="98" grpId="0"/>
      <p:bldP spid="100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52513" y="1684338"/>
            <a:ext cx="7610475" cy="1190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65 B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8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tích xung quanh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chóp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1428750" y="2959100"/>
            <a:ext cx="30353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x6)/2 = 12 Cm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143000"/>
            <a:ext cx="6159500" cy="685800"/>
          </a:xfrm>
        </p:spPr>
        <p:txBody>
          <a:bodyPr vert="horz" wrap="square" lIns="91440" tIns="45720" rIns="91440" bIns="45720" numCol="1" rtlCol="0" anchor="ctr" anchorCtr="0" compatLnSpc="1"/>
          <a:lstStyle/>
          <a:p>
            <a:pPr algn="l" eaLnBrk="1" hangingPunct="1">
              <a:buNone/>
            </a:pPr>
            <a:r>
              <a:rPr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vi-VN" altLang="x-none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</a:t>
            </a:r>
            <a:r>
              <a:rPr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tấm </a:t>
            </a:r>
            <a:r>
              <a:rPr lang="vi-VN" altLang="x-none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 đã cắt, gấp th</a:t>
            </a:r>
            <a:r>
              <a:rPr lang="vi-VN" altLang="x-none" sz="2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hình chóp tứ giác đều v</a:t>
            </a:r>
            <a:r>
              <a:rPr lang="vi-VN" altLang="x-none" sz="2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các câu hỏi sau:</a:t>
            </a:r>
            <a:endParaRPr sz="2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1" name="Line 3"/>
          <p:cNvSpPr/>
          <p:nvPr/>
        </p:nvSpPr>
        <p:spPr>
          <a:xfrm>
            <a:off x="7581900" y="3124200"/>
            <a:ext cx="46038" cy="6223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4" name="Group 4"/>
          <p:cNvGrpSpPr/>
          <p:nvPr/>
        </p:nvGrpSpPr>
        <p:grpSpPr>
          <a:xfrm>
            <a:off x="6388100" y="749300"/>
            <a:ext cx="2438400" cy="2286000"/>
            <a:chOff x="288" y="528"/>
            <a:chExt cx="1968" cy="1920"/>
          </a:xfrm>
        </p:grpSpPr>
        <p:sp>
          <p:nvSpPr>
            <p:cNvPr id="5159" name="Isosceles Triangle 3"/>
            <p:cNvSpPr/>
            <p:nvPr/>
          </p:nvSpPr>
          <p:spPr>
            <a:xfrm flipV="1">
              <a:off x="1022" y="1731"/>
              <a:ext cx="500" cy="71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0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anchor="ctr"/>
            <a:lstStyle/>
            <a:p>
              <a:pPr algn="ctr"/>
              <a:endParaRPr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022" y="528"/>
              <a:ext cx="500" cy="717"/>
            </a:xfrm>
            <a:prstGeom prst="triangle">
              <a:avLst/>
            </a:prstGeom>
            <a:ln w="3175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Isosceles Triangle 9"/>
            <p:cNvSpPr>
              <a:spLocks noChangeArrowheads="1"/>
            </p:cNvSpPr>
            <p:nvPr/>
          </p:nvSpPr>
          <p:spPr bwMode="auto">
            <a:xfrm rot="16200000" flipV="1">
              <a:off x="1645" y="1121"/>
              <a:ext cx="488" cy="73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0" algn="ctr">
              <a:solidFill>
                <a:srgbClr val="0033CC"/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62" name="Isosceles Triangle 10"/>
            <p:cNvSpPr/>
            <p:nvPr/>
          </p:nvSpPr>
          <p:spPr>
            <a:xfrm rot="5400000" flipH="1" flipV="1">
              <a:off x="411" y="1121"/>
              <a:ext cx="488" cy="73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0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anchor="ctr"/>
            <a:lstStyle/>
            <a:p>
              <a:pPr algn="ctr"/>
              <a:endParaRPr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022" y="1245"/>
              <a:ext cx="500" cy="487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64" name="Text Box 79"/>
            <p:cNvSpPr txBox="1"/>
            <p:nvPr/>
          </p:nvSpPr>
          <p:spPr>
            <a:xfrm>
              <a:off x="1175" y="1240"/>
              <a:ext cx="201" cy="200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5165" name="Text Box 79"/>
            <p:cNvSpPr txBox="1"/>
            <p:nvPr/>
          </p:nvSpPr>
          <p:spPr>
            <a:xfrm>
              <a:off x="983" y="1400"/>
              <a:ext cx="201" cy="200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5166" name="Text Box 79"/>
            <p:cNvSpPr txBox="1"/>
            <p:nvPr/>
          </p:nvSpPr>
          <p:spPr>
            <a:xfrm>
              <a:off x="1359" y="1400"/>
              <a:ext cx="201" cy="200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5167" name="Text Box 79"/>
            <p:cNvSpPr txBox="1"/>
            <p:nvPr/>
          </p:nvSpPr>
          <p:spPr>
            <a:xfrm>
              <a:off x="1159" y="1536"/>
              <a:ext cx="201" cy="200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5168" name="Line 14"/>
            <p:cNvSpPr/>
            <p:nvPr/>
          </p:nvSpPr>
          <p:spPr>
            <a:xfrm>
              <a:off x="1272" y="544"/>
              <a:ext cx="0" cy="68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69" name="Line 15"/>
            <p:cNvSpPr/>
            <p:nvPr/>
          </p:nvSpPr>
          <p:spPr>
            <a:xfrm>
              <a:off x="1272" y="1744"/>
              <a:ext cx="0" cy="68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70" name="Line 16"/>
            <p:cNvSpPr/>
            <p:nvPr/>
          </p:nvSpPr>
          <p:spPr>
            <a:xfrm rot="5400000">
              <a:off x="672" y="1144"/>
              <a:ext cx="0" cy="68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71" name="Line 17"/>
            <p:cNvSpPr/>
            <p:nvPr/>
          </p:nvSpPr>
          <p:spPr>
            <a:xfrm rot="5400000">
              <a:off x="1872" y="1144"/>
              <a:ext cx="0" cy="68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72" name="Text Box 79"/>
            <p:cNvSpPr txBox="1"/>
            <p:nvPr/>
          </p:nvSpPr>
          <p:spPr>
            <a:xfrm>
              <a:off x="695" y="1312"/>
              <a:ext cx="201" cy="200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173" name="Text Box 79"/>
            <p:cNvSpPr txBox="1"/>
            <p:nvPr/>
          </p:nvSpPr>
          <p:spPr>
            <a:xfrm>
              <a:off x="1599" y="1320"/>
              <a:ext cx="201" cy="200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174" name="Text Box 79"/>
            <p:cNvSpPr txBox="1"/>
            <p:nvPr/>
          </p:nvSpPr>
          <p:spPr>
            <a:xfrm>
              <a:off x="1223" y="872"/>
              <a:ext cx="201" cy="201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175" name="Text Box 79"/>
            <p:cNvSpPr txBox="1"/>
            <p:nvPr/>
          </p:nvSpPr>
          <p:spPr>
            <a:xfrm>
              <a:off x="1223" y="1808"/>
              <a:ext cx="201" cy="201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5100" y="2273300"/>
            <a:ext cx="58420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sz="2400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400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chóp tứ giác đều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nhiêu mặt bên:</a:t>
            </a:r>
            <a:endParaRPr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5900" y="2606675"/>
            <a:ext cx="5080000" cy="730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sz="2400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mỗi mặt bên (tam giác cân)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4191000"/>
            <a:ext cx="441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</a:rPr>
              <a:t>3. Diện tích đáy của hình chóp là:</a:t>
            </a:r>
          </a:p>
        </p:txBody>
      </p:sp>
      <p:sp>
        <p:nvSpPr>
          <p:cNvPr id="7" name="Rectangle 2"/>
          <p:cNvSpPr/>
          <p:nvPr/>
        </p:nvSpPr>
        <p:spPr>
          <a:xfrm>
            <a:off x="304800" y="5054600"/>
            <a:ext cx="60198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Tổng diện tích các mặt bên của hình chóp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" y="5524500"/>
            <a:ext cx="8915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Tổng diện tích các mặt bên của hình chóp được gọi là diện tích xung quanh của hình chóp. Ký hiệu là Sxq</a:t>
            </a:r>
          </a:p>
        </p:txBody>
      </p:sp>
      <p:sp>
        <p:nvSpPr>
          <p:cNvPr id="12" name="Rectangle 2"/>
          <p:cNvSpPr/>
          <p:nvPr/>
        </p:nvSpPr>
        <p:spPr>
          <a:xfrm>
            <a:off x="2019300" y="4216400"/>
            <a:ext cx="42672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.VnTime" pitchFamily="34" charset="0"/>
              </a:rPr>
              <a:t>4 x 4 = 16 </a:t>
            </a:r>
          </a:p>
        </p:txBody>
      </p:sp>
      <p:sp>
        <p:nvSpPr>
          <p:cNvPr id="13" name="Rectangle 2"/>
          <p:cNvSpPr/>
          <p:nvPr/>
        </p:nvSpPr>
        <p:spPr>
          <a:xfrm>
            <a:off x="2311400" y="5054600"/>
            <a:ext cx="27051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4 = 48 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56"/>
          <p:cNvGrpSpPr/>
          <p:nvPr/>
        </p:nvGrpSpPr>
        <p:grpSpPr>
          <a:xfrm>
            <a:off x="7010400" y="3529013"/>
            <a:ext cx="1968500" cy="1677987"/>
            <a:chOff x="4495800" y="1027113"/>
            <a:chExt cx="2641601" cy="2112466"/>
          </a:xfrm>
        </p:grpSpPr>
        <p:sp>
          <p:nvSpPr>
            <p:cNvPr id="5138" name="AutoShape 23"/>
            <p:cNvSpPr/>
            <p:nvPr/>
          </p:nvSpPr>
          <p:spPr>
            <a:xfrm>
              <a:off x="4506980" y="2223132"/>
              <a:ext cx="2605020" cy="891373"/>
            </a:xfrm>
            <a:prstGeom prst="parallelogram">
              <a:avLst>
                <a:gd name="adj" fmla="val 87011"/>
              </a:avLst>
            </a:prstGeom>
            <a:solidFill>
              <a:schemeClr val="accent1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Verdana" panose="020B0604030504040204" pitchFamily="34" charset="0"/>
              </a:endParaRPr>
            </a:p>
          </p:txBody>
        </p:sp>
        <p:sp>
          <p:nvSpPr>
            <p:cNvPr id="5139" name="Line 24"/>
            <p:cNvSpPr/>
            <p:nvPr/>
          </p:nvSpPr>
          <p:spPr>
            <a:xfrm flipV="1">
              <a:off x="4506980" y="2223132"/>
              <a:ext cx="2605020" cy="8913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5140" name="Line 25"/>
            <p:cNvSpPr/>
            <p:nvPr/>
          </p:nvSpPr>
          <p:spPr>
            <a:xfrm>
              <a:off x="5383240" y="2233162"/>
              <a:ext cx="852501" cy="8612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5141" name="Line 26"/>
            <p:cNvSpPr/>
            <p:nvPr/>
          </p:nvSpPr>
          <p:spPr>
            <a:xfrm flipV="1">
              <a:off x="5798310" y="1047172"/>
              <a:ext cx="0" cy="161976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5142" name="Line 27"/>
            <p:cNvSpPr/>
            <p:nvPr/>
          </p:nvSpPr>
          <p:spPr>
            <a:xfrm flipH="1">
              <a:off x="4506980" y="1079768"/>
              <a:ext cx="1302510" cy="203473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3" name="Line 28"/>
            <p:cNvSpPr/>
            <p:nvPr/>
          </p:nvSpPr>
          <p:spPr>
            <a:xfrm flipH="1">
              <a:off x="5349699" y="1099827"/>
              <a:ext cx="448611" cy="115339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5144" name="AutoShape 31"/>
            <p:cNvSpPr/>
            <p:nvPr/>
          </p:nvSpPr>
          <p:spPr>
            <a:xfrm>
              <a:off x="4506980" y="2203073"/>
              <a:ext cx="2605020" cy="891373"/>
            </a:xfrm>
            <a:prstGeom prst="parallelogram">
              <a:avLst>
                <a:gd name="adj" fmla="val 87011"/>
              </a:avLst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Verdana" panose="020B0604030504040204" pitchFamily="34" charset="0"/>
              </a:endParaRPr>
            </a:p>
          </p:txBody>
        </p:sp>
        <p:sp>
          <p:nvSpPr>
            <p:cNvPr id="5145" name="Line 32"/>
            <p:cNvSpPr/>
            <p:nvPr/>
          </p:nvSpPr>
          <p:spPr>
            <a:xfrm flipV="1">
              <a:off x="4506980" y="2203073"/>
              <a:ext cx="2605020" cy="8913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5146" name="Line 33"/>
            <p:cNvSpPr/>
            <p:nvPr/>
          </p:nvSpPr>
          <p:spPr>
            <a:xfrm>
              <a:off x="5383240" y="2213103"/>
              <a:ext cx="915390" cy="88510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5147" name="Line 34"/>
            <p:cNvSpPr/>
            <p:nvPr/>
          </p:nvSpPr>
          <p:spPr>
            <a:xfrm flipV="1">
              <a:off x="5798310" y="1027113"/>
              <a:ext cx="0" cy="161976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5148" name="Line 35"/>
            <p:cNvSpPr/>
            <p:nvPr/>
          </p:nvSpPr>
          <p:spPr>
            <a:xfrm flipH="1">
              <a:off x="4506980" y="1059709"/>
              <a:ext cx="1302510" cy="203473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9" name="Line 36"/>
            <p:cNvSpPr/>
            <p:nvPr/>
          </p:nvSpPr>
          <p:spPr>
            <a:xfrm flipH="1">
              <a:off x="5349699" y="1079768"/>
              <a:ext cx="448611" cy="115339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5150" name="Line 37"/>
            <p:cNvSpPr/>
            <p:nvPr/>
          </p:nvSpPr>
          <p:spPr>
            <a:xfrm>
              <a:off x="5785610" y="1048426"/>
              <a:ext cx="526874" cy="207610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1" name="Line 38"/>
            <p:cNvSpPr/>
            <p:nvPr/>
          </p:nvSpPr>
          <p:spPr>
            <a:xfrm>
              <a:off x="5792720" y="1068485"/>
              <a:ext cx="905608" cy="15946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2" name="Line 39"/>
            <p:cNvSpPr/>
            <p:nvPr/>
          </p:nvSpPr>
          <p:spPr>
            <a:xfrm flipH="1">
              <a:off x="4499993" y="2183014"/>
              <a:ext cx="873464" cy="94277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5153" name="Line 40"/>
            <p:cNvSpPr/>
            <p:nvPr/>
          </p:nvSpPr>
          <p:spPr>
            <a:xfrm flipH="1" flipV="1">
              <a:off x="5360879" y="2213103"/>
              <a:ext cx="1734351" cy="1003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5154" name="Line 41"/>
            <p:cNvSpPr/>
            <p:nvPr/>
          </p:nvSpPr>
          <p:spPr>
            <a:xfrm flipH="1" flipV="1">
              <a:off x="4495800" y="3094446"/>
              <a:ext cx="1815408" cy="4513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5" name="Line 42"/>
            <p:cNvSpPr/>
            <p:nvPr/>
          </p:nvSpPr>
          <p:spPr>
            <a:xfrm flipH="1">
              <a:off x="6350339" y="2233162"/>
              <a:ext cx="744890" cy="85250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6" name="Text Box 79"/>
            <p:cNvSpPr txBox="1"/>
            <p:nvPr/>
          </p:nvSpPr>
          <p:spPr>
            <a:xfrm>
              <a:off x="6327979" y="1961111"/>
              <a:ext cx="280906" cy="274559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157" name="Text Box 79"/>
            <p:cNvSpPr txBox="1"/>
            <p:nvPr/>
          </p:nvSpPr>
          <p:spPr>
            <a:xfrm>
              <a:off x="6540405" y="2664432"/>
              <a:ext cx="280906" cy="274559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4</a:t>
              </a:r>
            </a:p>
          </p:txBody>
        </p:sp>
        <p:cxnSp>
          <p:nvCxnSpPr>
            <p:cNvPr id="5158" name="Straight Connector 54"/>
            <p:cNvCxnSpPr>
              <a:stCxn id="5151" idx="0"/>
            </p:cNvCxnSpPr>
            <p:nvPr/>
          </p:nvCxnSpPr>
          <p:spPr>
            <a:xfrm rot="-5400000" flipH="1">
              <a:off x="5881703" y="979501"/>
              <a:ext cx="1166715" cy="1344680"/>
            </a:xfrm>
            <a:prstGeom prst="line">
              <a:avLst/>
            </a:prstGeom>
            <a:ln w="254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7423" name="Rectangle 2"/>
          <p:cNvSpPr>
            <a:spLocks noChangeArrowheads="1"/>
          </p:cNvSpPr>
          <p:nvPr/>
        </p:nvSpPr>
        <p:spPr bwMode="auto">
          <a:xfrm>
            <a:off x="749300" y="2203450"/>
            <a:ext cx="435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4, đều là các </a:t>
            </a:r>
            <a:r>
              <a:rPr lang="en-US" altLang="en-US" sz="2400" dirty="0">
                <a:solidFill>
                  <a:srgbClr val="FF0000"/>
                </a:solidFill>
              </a:rPr>
              <a:t>tam giác cân</a:t>
            </a:r>
          </a:p>
        </p:txBody>
      </p:sp>
      <p:sp>
        <p:nvSpPr>
          <p:cNvPr id="5135" name="Rectangle 55"/>
          <p:cNvSpPr/>
          <p:nvPr/>
        </p:nvSpPr>
        <p:spPr>
          <a:xfrm>
            <a:off x="571500" y="247650"/>
            <a:ext cx="7442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65 B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8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tích xung quanh của hình chóp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7463" name="Object 55"/>
          <p:cNvGraphicFramePr>
            <a:graphicFrameLocks noChangeAspect="1"/>
          </p:cNvGraphicFramePr>
          <p:nvPr/>
        </p:nvGraphicFramePr>
        <p:xfrm>
          <a:off x="3441700" y="4037013"/>
          <a:ext cx="6604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279400" imgH="203200" progId="Equation.DSMT4">
                  <p:embed/>
                </p:oleObj>
              </mc:Choice>
              <mc:Fallback>
                <p:oleObj r:id="rId3" imgW="279400" imgH="2032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1700" y="4037013"/>
                        <a:ext cx="660400" cy="481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5" name="Object 57"/>
          <p:cNvGraphicFramePr>
            <a:graphicFrameLocks noChangeAspect="1"/>
          </p:cNvGraphicFramePr>
          <p:nvPr/>
        </p:nvGraphicFramePr>
        <p:xfrm>
          <a:off x="3922713" y="4876800"/>
          <a:ext cx="6604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5" imgW="279400" imgH="203200" progId="Equation.DSMT4">
                  <p:embed/>
                </p:oleObj>
              </mc:Choice>
              <mc:Fallback>
                <p:oleObj r:id="rId5" imgW="279400" imgH="2032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713" y="4876800"/>
                        <a:ext cx="660400" cy="48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7810" grpId="0"/>
      <p:bldP spid="2" grpId="0"/>
      <p:bldP spid="3" grpId="0"/>
      <p:bldP spid="6" grpId="0"/>
      <p:bldP spid="7" grpId="0"/>
      <p:bldP spid="8" grpId="0"/>
      <p:bldP spid="12" grpId="0"/>
      <p:bldP spid="13" grpId="0"/>
      <p:bldP spid="174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/>
          </p:cNvSpPr>
          <p:nvPr>
            <p:ph type="title"/>
          </p:nvPr>
        </p:nvSpPr>
        <p:spPr>
          <a:xfrm>
            <a:off x="304800" y="101600"/>
            <a:ext cx="8153400" cy="685800"/>
          </a:xfrm>
          <a:ln/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công thức tính Sxq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6" name="Line 18"/>
          <p:cNvSpPr/>
          <p:nvPr/>
        </p:nvSpPr>
        <p:spPr>
          <a:xfrm>
            <a:off x="6464300" y="1803400"/>
            <a:ext cx="5334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6" name="Group 64"/>
          <p:cNvGrpSpPr/>
          <p:nvPr/>
        </p:nvGrpSpPr>
        <p:grpSpPr>
          <a:xfrm>
            <a:off x="4243388" y="838200"/>
            <a:ext cx="2057400" cy="1955800"/>
            <a:chOff x="289" y="528"/>
            <a:chExt cx="1968" cy="1920"/>
          </a:xfrm>
        </p:grpSpPr>
        <p:sp>
          <p:nvSpPr>
            <p:cNvPr id="6179" name="Isosceles Triangle 3"/>
            <p:cNvSpPr/>
            <p:nvPr/>
          </p:nvSpPr>
          <p:spPr>
            <a:xfrm flipV="1">
              <a:off x="1021" y="1731"/>
              <a:ext cx="501" cy="71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0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anchor="ctr"/>
            <a:lstStyle/>
            <a:p>
              <a:pPr algn="ctr"/>
              <a:endParaRPr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021" y="528"/>
              <a:ext cx="501" cy="717"/>
            </a:xfrm>
            <a:prstGeom prst="triangle">
              <a:avLst/>
            </a:prstGeom>
            <a:ln w="3175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81" name="Isosceles Triangle 9"/>
            <p:cNvSpPr/>
            <p:nvPr/>
          </p:nvSpPr>
          <p:spPr>
            <a:xfrm rot="-5400000" flipV="1">
              <a:off x="1645" y="1120"/>
              <a:ext cx="488" cy="73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0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anchor="ctr"/>
            <a:lstStyle/>
            <a:p>
              <a:pPr algn="ctr"/>
              <a:endParaRPr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82" name="Isosceles Triangle 10"/>
            <p:cNvSpPr/>
            <p:nvPr/>
          </p:nvSpPr>
          <p:spPr>
            <a:xfrm rot="5400000" flipH="1" flipV="1">
              <a:off x="411" y="1120"/>
              <a:ext cx="488" cy="73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0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ctr"/>
            <a:lstStyle/>
            <a:p>
              <a:pPr algn="ctr"/>
              <a:endParaRPr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021" y="1245"/>
              <a:ext cx="501" cy="488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84" name="Text Box 79"/>
            <p:cNvSpPr txBox="1"/>
            <p:nvPr/>
          </p:nvSpPr>
          <p:spPr>
            <a:xfrm>
              <a:off x="1175" y="1240"/>
              <a:ext cx="201" cy="272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85" name="Text Box 79"/>
            <p:cNvSpPr txBox="1"/>
            <p:nvPr/>
          </p:nvSpPr>
          <p:spPr>
            <a:xfrm>
              <a:off x="983" y="1400"/>
              <a:ext cx="201" cy="272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86" name="Text Box 79"/>
            <p:cNvSpPr txBox="1"/>
            <p:nvPr/>
          </p:nvSpPr>
          <p:spPr>
            <a:xfrm>
              <a:off x="1359" y="1400"/>
              <a:ext cx="201" cy="272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87" name="Text Box 79"/>
            <p:cNvSpPr txBox="1"/>
            <p:nvPr/>
          </p:nvSpPr>
          <p:spPr>
            <a:xfrm>
              <a:off x="1159" y="1536"/>
              <a:ext cx="201" cy="272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88" name="Line 33"/>
            <p:cNvSpPr/>
            <p:nvPr/>
          </p:nvSpPr>
          <p:spPr>
            <a:xfrm>
              <a:off x="1272" y="544"/>
              <a:ext cx="0" cy="68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9" name="Line 34"/>
            <p:cNvSpPr/>
            <p:nvPr/>
          </p:nvSpPr>
          <p:spPr>
            <a:xfrm>
              <a:off x="1272" y="1744"/>
              <a:ext cx="0" cy="68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0" name="Line 35"/>
            <p:cNvSpPr/>
            <p:nvPr/>
          </p:nvSpPr>
          <p:spPr>
            <a:xfrm rot="5400000">
              <a:off x="672" y="1144"/>
              <a:ext cx="0" cy="68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1" name="Line 36"/>
            <p:cNvSpPr/>
            <p:nvPr/>
          </p:nvSpPr>
          <p:spPr>
            <a:xfrm rot="5400000">
              <a:off x="1872" y="1144"/>
              <a:ext cx="0" cy="68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2" name="Text Box 79"/>
            <p:cNvSpPr txBox="1"/>
            <p:nvPr/>
          </p:nvSpPr>
          <p:spPr>
            <a:xfrm>
              <a:off x="695" y="1312"/>
              <a:ext cx="201" cy="272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93" name="Text Box 79"/>
            <p:cNvSpPr txBox="1"/>
            <p:nvPr/>
          </p:nvSpPr>
          <p:spPr>
            <a:xfrm>
              <a:off x="1599" y="1320"/>
              <a:ext cx="201" cy="272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94" name="Text Box 79"/>
            <p:cNvSpPr txBox="1"/>
            <p:nvPr/>
          </p:nvSpPr>
          <p:spPr>
            <a:xfrm>
              <a:off x="1223" y="872"/>
              <a:ext cx="201" cy="272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95" name="Text Box 79"/>
            <p:cNvSpPr txBox="1"/>
            <p:nvPr/>
          </p:nvSpPr>
          <p:spPr>
            <a:xfrm>
              <a:off x="1223" y="1808"/>
              <a:ext cx="201" cy="272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oup 52"/>
          <p:cNvGrpSpPr/>
          <p:nvPr/>
        </p:nvGrpSpPr>
        <p:grpSpPr>
          <a:xfrm>
            <a:off x="6629400" y="1027113"/>
            <a:ext cx="2057400" cy="1703387"/>
            <a:chOff x="4508497" y="1027113"/>
            <a:chExt cx="2616203" cy="2113049"/>
          </a:xfrm>
        </p:grpSpPr>
        <p:sp>
          <p:nvSpPr>
            <p:cNvPr id="6158" name="AutoShape 43"/>
            <p:cNvSpPr/>
            <p:nvPr/>
          </p:nvSpPr>
          <p:spPr>
            <a:xfrm>
              <a:off x="4519680" y="2203073"/>
              <a:ext cx="2605020" cy="891373"/>
            </a:xfrm>
            <a:prstGeom prst="parallelogram">
              <a:avLst>
                <a:gd name="adj" fmla="val 87011"/>
              </a:avLst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59" name="AutoShape 20"/>
            <p:cNvSpPr/>
            <p:nvPr/>
          </p:nvSpPr>
          <p:spPr>
            <a:xfrm>
              <a:off x="4519680" y="2223132"/>
              <a:ext cx="2605020" cy="891373"/>
            </a:xfrm>
            <a:prstGeom prst="parallelogram">
              <a:avLst>
                <a:gd name="adj" fmla="val 87011"/>
              </a:avLst>
            </a:prstGeom>
            <a:solidFill>
              <a:schemeClr val="accent1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60" name="Line 21"/>
            <p:cNvSpPr/>
            <p:nvPr/>
          </p:nvSpPr>
          <p:spPr>
            <a:xfrm flipV="1">
              <a:off x="4519680" y="2223132"/>
              <a:ext cx="2605020" cy="8913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161" name="Line 22"/>
            <p:cNvSpPr/>
            <p:nvPr/>
          </p:nvSpPr>
          <p:spPr>
            <a:xfrm>
              <a:off x="5395940" y="2233162"/>
              <a:ext cx="852501" cy="8612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162" name="Line 23"/>
            <p:cNvSpPr/>
            <p:nvPr/>
          </p:nvSpPr>
          <p:spPr>
            <a:xfrm flipV="1">
              <a:off x="5811010" y="1047172"/>
              <a:ext cx="0" cy="161976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6163" name="Line 24"/>
            <p:cNvSpPr/>
            <p:nvPr/>
          </p:nvSpPr>
          <p:spPr>
            <a:xfrm flipH="1">
              <a:off x="4519680" y="1079768"/>
              <a:ext cx="1302510" cy="203473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4" name="Line 25"/>
            <p:cNvSpPr/>
            <p:nvPr/>
          </p:nvSpPr>
          <p:spPr>
            <a:xfrm flipH="1">
              <a:off x="5362399" y="1099827"/>
              <a:ext cx="448611" cy="115339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165" name="Line 28"/>
            <p:cNvSpPr/>
            <p:nvPr/>
          </p:nvSpPr>
          <p:spPr>
            <a:xfrm>
              <a:off x="5811010" y="1079768"/>
              <a:ext cx="1291329" cy="113333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6" name="Line 44"/>
            <p:cNvSpPr/>
            <p:nvPr/>
          </p:nvSpPr>
          <p:spPr>
            <a:xfrm flipV="1">
              <a:off x="4519680" y="2203073"/>
              <a:ext cx="2605020" cy="8913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167" name="Line 45"/>
            <p:cNvSpPr/>
            <p:nvPr/>
          </p:nvSpPr>
          <p:spPr>
            <a:xfrm>
              <a:off x="5395940" y="2213103"/>
              <a:ext cx="852501" cy="8612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168" name="Line 46"/>
            <p:cNvSpPr/>
            <p:nvPr/>
          </p:nvSpPr>
          <p:spPr>
            <a:xfrm flipV="1">
              <a:off x="5811010" y="1027113"/>
              <a:ext cx="0" cy="161976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6169" name="Line 47"/>
            <p:cNvSpPr/>
            <p:nvPr/>
          </p:nvSpPr>
          <p:spPr>
            <a:xfrm flipH="1">
              <a:off x="4519680" y="1059709"/>
              <a:ext cx="1302510" cy="203473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0" name="Line 48"/>
            <p:cNvSpPr/>
            <p:nvPr/>
          </p:nvSpPr>
          <p:spPr>
            <a:xfrm flipH="1">
              <a:off x="5362399" y="1079768"/>
              <a:ext cx="448611" cy="115339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171" name="Line 49"/>
            <p:cNvSpPr/>
            <p:nvPr/>
          </p:nvSpPr>
          <p:spPr>
            <a:xfrm>
              <a:off x="5811010" y="1048426"/>
              <a:ext cx="526290" cy="206307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2" name="Line 51"/>
            <p:cNvSpPr/>
            <p:nvPr/>
          </p:nvSpPr>
          <p:spPr>
            <a:xfrm>
              <a:off x="5805420" y="1068485"/>
              <a:ext cx="905608" cy="15946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3" name="Line 52"/>
            <p:cNvSpPr/>
            <p:nvPr/>
          </p:nvSpPr>
          <p:spPr>
            <a:xfrm flipH="1">
              <a:off x="4512693" y="2183014"/>
              <a:ext cx="873464" cy="94277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174" name="Line 53"/>
            <p:cNvSpPr/>
            <p:nvPr/>
          </p:nvSpPr>
          <p:spPr>
            <a:xfrm flipH="1" flipV="1">
              <a:off x="5373579" y="2213103"/>
              <a:ext cx="1734351" cy="1003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175" name="Line 55"/>
            <p:cNvSpPr/>
            <p:nvPr/>
          </p:nvSpPr>
          <p:spPr>
            <a:xfrm flipH="1" flipV="1">
              <a:off x="4508497" y="3094443"/>
              <a:ext cx="1841502" cy="4571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6" name="Line 56"/>
            <p:cNvSpPr/>
            <p:nvPr/>
          </p:nvSpPr>
          <p:spPr>
            <a:xfrm flipH="1">
              <a:off x="6337299" y="2233162"/>
              <a:ext cx="770629" cy="87833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7" name="Text Box 79"/>
            <p:cNvSpPr txBox="1"/>
            <p:nvPr/>
          </p:nvSpPr>
          <p:spPr>
            <a:xfrm>
              <a:off x="6243783" y="1709042"/>
              <a:ext cx="280905" cy="343617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78" name="Text Box 79"/>
            <p:cNvSpPr txBox="1"/>
            <p:nvPr/>
          </p:nvSpPr>
          <p:spPr>
            <a:xfrm>
              <a:off x="6553105" y="2664431"/>
              <a:ext cx="280905" cy="343617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1244600"/>
            <a:ext cx="42672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sz="2800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Diện tích mỗi mặt bên</a:t>
            </a:r>
          </a:p>
          <a:p>
            <a:pPr eaLnBrk="1" hangingPunct="1">
              <a:lnSpc>
                <a:spcPct val="9000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tam giác)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46609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Tổng diện tích các mặt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bên của hình chóp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406400" y="4445000"/>
            <a:ext cx="8293100" cy="8001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hình chóp đều bằng tích của nửa chu vi đáy với trung đoạn </a:t>
            </a:r>
            <a:endParaRPr lang="vi-VN" altLang="en-US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3276600" y="3187700"/>
            <a:ext cx="33274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Nửa chu vi đáy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3276600" y="3530600"/>
            <a:ext cx="27051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d: Trung đoạn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2" name="Object 52"/>
          <p:cNvGraphicFramePr>
            <a:graphicFrameLocks noChangeAspect="1"/>
          </p:cNvGraphicFramePr>
          <p:nvPr/>
        </p:nvGraphicFramePr>
        <p:xfrm>
          <a:off x="2808288" y="1173163"/>
          <a:ext cx="11525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520700" imgH="393700" progId="Equation.DSMT4">
                  <p:embed/>
                </p:oleObj>
              </mc:Choice>
              <mc:Fallback>
                <p:oleObj r:id="rId3" imgW="520700" imgH="3937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8288" y="1173163"/>
                        <a:ext cx="1152525" cy="871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85" name="Object 53"/>
          <p:cNvGraphicFramePr>
            <a:graphicFrameLocks noChangeAspect="1"/>
          </p:cNvGraphicFramePr>
          <p:nvPr/>
        </p:nvGraphicFramePr>
        <p:xfrm>
          <a:off x="3524250" y="2406650"/>
          <a:ext cx="16033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5" imgW="723900" imgH="393700" progId="Equation.DSMT4">
                  <p:embed/>
                </p:oleObj>
              </mc:Choice>
              <mc:Fallback>
                <p:oleObj r:id="rId5" imgW="723900" imgH="3937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4250" y="2406650"/>
                        <a:ext cx="1603375" cy="871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86" name="Object 54"/>
          <p:cNvGraphicFramePr>
            <a:graphicFrameLocks noChangeAspect="1"/>
          </p:cNvGraphicFramePr>
          <p:nvPr/>
        </p:nvGraphicFramePr>
        <p:xfrm>
          <a:off x="1390650" y="3338513"/>
          <a:ext cx="13509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7" imgW="609600" imgH="241300" progId="Equation.DSMT4">
                  <p:embed/>
                </p:oleObj>
              </mc:Choice>
              <mc:Fallback>
                <p:oleObj r:id="rId7" imgW="609600" imgH="2413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0650" y="3338513"/>
                        <a:ext cx="1350963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" grpId="0"/>
      <p:bldP spid="3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74800"/>
            <a:ext cx="6527800" cy="685800"/>
          </a:xfrm>
        </p:spPr>
        <p:txBody>
          <a:bodyPr vert="horz" wrap="square" lIns="91440" tIns="45720" rIns="91440" bIns="45720" numCol="1" rtlCol="0" anchor="ctr" anchorCtr="0" compatLnSpc="1"/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to</a:t>
            </a:r>
            <a:r>
              <a:rPr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phần của hình chóp</a:t>
            </a:r>
            <a:endParaRPr sz="25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5" name="Line 3"/>
          <p:cNvSpPr/>
          <p:nvPr/>
        </p:nvSpPr>
        <p:spPr>
          <a:xfrm>
            <a:off x="7823200" y="3771900"/>
            <a:ext cx="46038" cy="685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" name="Group 4"/>
          <p:cNvGrpSpPr/>
          <p:nvPr/>
        </p:nvGrpSpPr>
        <p:grpSpPr>
          <a:xfrm>
            <a:off x="6732588" y="1358900"/>
            <a:ext cx="2108200" cy="2209800"/>
            <a:chOff x="290" y="528"/>
            <a:chExt cx="1968" cy="1920"/>
          </a:xfrm>
        </p:grpSpPr>
        <p:sp>
          <p:nvSpPr>
            <p:cNvPr id="7202" name="Isosceles Triangle 3"/>
            <p:cNvSpPr/>
            <p:nvPr/>
          </p:nvSpPr>
          <p:spPr>
            <a:xfrm flipV="1">
              <a:off x="1022" y="1731"/>
              <a:ext cx="501" cy="71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0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anchor="ctr"/>
            <a:lstStyle/>
            <a:p>
              <a:pPr algn="ctr"/>
              <a:endParaRPr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022" y="528"/>
              <a:ext cx="501" cy="717"/>
            </a:xfrm>
            <a:prstGeom prst="triangle">
              <a:avLst/>
            </a:prstGeom>
            <a:ln w="3175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204" name="Isosceles Triangle 9"/>
            <p:cNvSpPr/>
            <p:nvPr/>
          </p:nvSpPr>
          <p:spPr>
            <a:xfrm rot="-5400000" flipV="1">
              <a:off x="1647" y="1120"/>
              <a:ext cx="487" cy="73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0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anchor="ctr"/>
            <a:lstStyle/>
            <a:p>
              <a:pPr algn="ctr"/>
              <a:endParaRPr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05" name="Isosceles Triangle 10"/>
            <p:cNvSpPr/>
            <p:nvPr/>
          </p:nvSpPr>
          <p:spPr>
            <a:xfrm rot="5400000" flipH="1" flipV="1">
              <a:off x="413" y="1120"/>
              <a:ext cx="487" cy="73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0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ctr"/>
            <a:lstStyle/>
            <a:p>
              <a:pPr algn="ctr"/>
              <a:endParaRPr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022" y="1245"/>
              <a:ext cx="501" cy="487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207" name="Text Box 79"/>
            <p:cNvSpPr txBox="1"/>
            <p:nvPr/>
          </p:nvSpPr>
          <p:spPr>
            <a:xfrm>
              <a:off x="1175" y="1240"/>
              <a:ext cx="201" cy="241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08" name="Text Box 79"/>
            <p:cNvSpPr txBox="1"/>
            <p:nvPr/>
          </p:nvSpPr>
          <p:spPr>
            <a:xfrm>
              <a:off x="983" y="1400"/>
              <a:ext cx="201" cy="241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09" name="Text Box 79"/>
            <p:cNvSpPr txBox="1"/>
            <p:nvPr/>
          </p:nvSpPr>
          <p:spPr>
            <a:xfrm>
              <a:off x="1359" y="1400"/>
              <a:ext cx="201" cy="241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10" name="Text Box 79"/>
            <p:cNvSpPr txBox="1"/>
            <p:nvPr/>
          </p:nvSpPr>
          <p:spPr>
            <a:xfrm>
              <a:off x="1159" y="1536"/>
              <a:ext cx="201" cy="241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11" name="Line 14"/>
            <p:cNvSpPr/>
            <p:nvPr/>
          </p:nvSpPr>
          <p:spPr>
            <a:xfrm>
              <a:off x="1272" y="544"/>
              <a:ext cx="0" cy="68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12" name="Line 15"/>
            <p:cNvSpPr/>
            <p:nvPr/>
          </p:nvSpPr>
          <p:spPr>
            <a:xfrm>
              <a:off x="1272" y="1744"/>
              <a:ext cx="0" cy="68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13" name="Line 16"/>
            <p:cNvSpPr/>
            <p:nvPr/>
          </p:nvSpPr>
          <p:spPr>
            <a:xfrm rot="5400000">
              <a:off x="672" y="1144"/>
              <a:ext cx="0" cy="68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14" name="Line 17"/>
            <p:cNvSpPr/>
            <p:nvPr/>
          </p:nvSpPr>
          <p:spPr>
            <a:xfrm rot="5400000">
              <a:off x="1872" y="1144"/>
              <a:ext cx="0" cy="68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15" name="Text Box 79"/>
            <p:cNvSpPr txBox="1"/>
            <p:nvPr/>
          </p:nvSpPr>
          <p:spPr>
            <a:xfrm>
              <a:off x="695" y="1312"/>
              <a:ext cx="201" cy="241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16" name="Text Box 79"/>
            <p:cNvSpPr txBox="1"/>
            <p:nvPr/>
          </p:nvSpPr>
          <p:spPr>
            <a:xfrm>
              <a:off x="1599" y="1320"/>
              <a:ext cx="201" cy="241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17" name="Text Box 79"/>
            <p:cNvSpPr txBox="1"/>
            <p:nvPr/>
          </p:nvSpPr>
          <p:spPr>
            <a:xfrm>
              <a:off x="1223" y="872"/>
              <a:ext cx="201" cy="241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18" name="Text Box 79"/>
            <p:cNvSpPr txBox="1"/>
            <p:nvPr/>
          </p:nvSpPr>
          <p:spPr>
            <a:xfrm>
              <a:off x="1223" y="1808"/>
              <a:ext cx="201" cy="241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" name="Group 48"/>
          <p:cNvGrpSpPr/>
          <p:nvPr/>
        </p:nvGrpSpPr>
        <p:grpSpPr>
          <a:xfrm>
            <a:off x="6515100" y="4506913"/>
            <a:ext cx="2146300" cy="1716087"/>
            <a:chOff x="4495799" y="1027113"/>
            <a:chExt cx="2616201" cy="2113051"/>
          </a:xfrm>
        </p:grpSpPr>
        <p:sp>
          <p:nvSpPr>
            <p:cNvPr id="7181" name="AutoShape 31"/>
            <p:cNvSpPr/>
            <p:nvPr/>
          </p:nvSpPr>
          <p:spPr>
            <a:xfrm>
              <a:off x="4506980" y="2203073"/>
              <a:ext cx="2605020" cy="891373"/>
            </a:xfrm>
            <a:prstGeom prst="parallelogram">
              <a:avLst>
                <a:gd name="adj" fmla="val 87011"/>
              </a:avLst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82" name="AutoShape 23"/>
            <p:cNvSpPr/>
            <p:nvPr/>
          </p:nvSpPr>
          <p:spPr>
            <a:xfrm>
              <a:off x="4506980" y="2223132"/>
              <a:ext cx="2605020" cy="891373"/>
            </a:xfrm>
            <a:prstGeom prst="parallelogram">
              <a:avLst>
                <a:gd name="adj" fmla="val 87011"/>
              </a:avLst>
            </a:prstGeom>
            <a:solidFill>
              <a:schemeClr val="accent1"/>
            </a:solidFill>
            <a:ln w="25400">
              <a:noFill/>
            </a:ln>
          </p:spPr>
          <p:txBody>
            <a:bodyPr wrap="none" anchor="ctr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83" name="Line 24"/>
            <p:cNvSpPr/>
            <p:nvPr/>
          </p:nvSpPr>
          <p:spPr>
            <a:xfrm flipV="1">
              <a:off x="4506980" y="2223132"/>
              <a:ext cx="2605020" cy="8913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84" name="Line 25"/>
            <p:cNvSpPr/>
            <p:nvPr/>
          </p:nvSpPr>
          <p:spPr>
            <a:xfrm>
              <a:off x="5383240" y="2233162"/>
              <a:ext cx="852501" cy="8612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85" name="Line 26"/>
            <p:cNvSpPr/>
            <p:nvPr/>
          </p:nvSpPr>
          <p:spPr>
            <a:xfrm flipV="1">
              <a:off x="5798310" y="1047172"/>
              <a:ext cx="0" cy="161976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7186" name="Line 27"/>
            <p:cNvSpPr/>
            <p:nvPr/>
          </p:nvSpPr>
          <p:spPr>
            <a:xfrm flipH="1">
              <a:off x="4506980" y="1079768"/>
              <a:ext cx="1302510" cy="203473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7" name="Line 28"/>
            <p:cNvSpPr/>
            <p:nvPr/>
          </p:nvSpPr>
          <p:spPr>
            <a:xfrm flipH="1">
              <a:off x="5349699" y="1099827"/>
              <a:ext cx="448611" cy="115339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88" name="Line 30"/>
            <p:cNvSpPr/>
            <p:nvPr/>
          </p:nvSpPr>
          <p:spPr>
            <a:xfrm>
              <a:off x="5798310" y="1079768"/>
              <a:ext cx="1291329" cy="113333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9" name="Line 32"/>
            <p:cNvSpPr/>
            <p:nvPr/>
          </p:nvSpPr>
          <p:spPr>
            <a:xfrm flipV="1">
              <a:off x="4506980" y="2203073"/>
              <a:ext cx="2605020" cy="8913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90" name="Line 33"/>
            <p:cNvSpPr/>
            <p:nvPr/>
          </p:nvSpPr>
          <p:spPr>
            <a:xfrm>
              <a:off x="5383240" y="2213103"/>
              <a:ext cx="852501" cy="8612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91" name="Line 34"/>
            <p:cNvSpPr/>
            <p:nvPr/>
          </p:nvSpPr>
          <p:spPr>
            <a:xfrm flipV="1">
              <a:off x="5798310" y="1027113"/>
              <a:ext cx="0" cy="161976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7192" name="Line 35"/>
            <p:cNvSpPr/>
            <p:nvPr/>
          </p:nvSpPr>
          <p:spPr>
            <a:xfrm flipH="1">
              <a:off x="4506980" y="1059709"/>
              <a:ext cx="1302510" cy="203473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3" name="Line 36"/>
            <p:cNvSpPr/>
            <p:nvPr/>
          </p:nvSpPr>
          <p:spPr>
            <a:xfrm flipH="1">
              <a:off x="5349699" y="1079768"/>
              <a:ext cx="448611" cy="115339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94" name="Line 37"/>
            <p:cNvSpPr/>
            <p:nvPr/>
          </p:nvSpPr>
          <p:spPr>
            <a:xfrm>
              <a:off x="5785610" y="1048426"/>
              <a:ext cx="526290" cy="206307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5" name="Line 38"/>
            <p:cNvSpPr/>
            <p:nvPr/>
          </p:nvSpPr>
          <p:spPr>
            <a:xfrm>
              <a:off x="5792720" y="1068485"/>
              <a:ext cx="905608" cy="15946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6" name="Line 39"/>
            <p:cNvSpPr/>
            <p:nvPr/>
          </p:nvSpPr>
          <p:spPr>
            <a:xfrm flipH="1">
              <a:off x="4533898" y="2197100"/>
              <a:ext cx="838201" cy="88900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97" name="Line 40"/>
            <p:cNvSpPr/>
            <p:nvPr/>
          </p:nvSpPr>
          <p:spPr>
            <a:xfrm flipH="1" flipV="1">
              <a:off x="5360879" y="2213103"/>
              <a:ext cx="1734351" cy="1003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98" name="Line 41"/>
            <p:cNvSpPr/>
            <p:nvPr/>
          </p:nvSpPr>
          <p:spPr>
            <a:xfrm flipH="1" flipV="1">
              <a:off x="4495799" y="3094445"/>
              <a:ext cx="1841500" cy="4571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9" name="Line 42"/>
            <p:cNvSpPr/>
            <p:nvPr/>
          </p:nvSpPr>
          <p:spPr>
            <a:xfrm flipH="1">
              <a:off x="6324599" y="2233162"/>
              <a:ext cx="770629" cy="87833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0" name="Text Box 79"/>
            <p:cNvSpPr txBox="1"/>
            <p:nvPr/>
          </p:nvSpPr>
          <p:spPr>
            <a:xfrm>
              <a:off x="6327980" y="1961111"/>
              <a:ext cx="280906" cy="341074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01" name="Text Box 79"/>
            <p:cNvSpPr txBox="1"/>
            <p:nvPr/>
          </p:nvSpPr>
          <p:spPr>
            <a:xfrm>
              <a:off x="6540405" y="2664431"/>
              <a:ext cx="280906" cy="341074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74700" y="3086100"/>
            <a:ext cx="63500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Diện tích to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phần của hình chóp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736600" y="3517900"/>
            <a:ext cx="67437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Diện tích xung quanh của hình chóp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762000" y="4000500"/>
            <a:ext cx="63881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Diện tích mặt đáy của hình chóp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8" name="Object 48"/>
          <p:cNvGraphicFramePr>
            <a:graphicFrameLocks noChangeAspect="1"/>
          </p:cNvGraphicFramePr>
          <p:nvPr/>
        </p:nvGraphicFramePr>
        <p:xfrm>
          <a:off x="1765300" y="2195513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3" imgW="914400" imgH="304800" progId="Equation.DSMT4">
                  <p:embed/>
                </p:oleObj>
              </mc:Choice>
              <mc:Fallback>
                <p:oleObj r:id="rId3" imgW="914400" imgH="3048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5300" y="2195513"/>
                        <a:ext cx="2209800" cy="73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05" name="Object 49"/>
          <p:cNvGraphicFramePr>
            <a:graphicFrameLocks noChangeAspect="1"/>
          </p:cNvGraphicFramePr>
          <p:nvPr/>
        </p:nvGraphicFramePr>
        <p:xfrm>
          <a:off x="471488" y="2849563"/>
          <a:ext cx="4794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5" imgW="203200" imgH="241300" progId="Equation.DSMT4">
                  <p:embed/>
                </p:oleObj>
              </mc:Choice>
              <mc:Fallback>
                <p:oleObj r:id="rId5" imgW="203200" imgH="2413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488" y="2849563"/>
                        <a:ext cx="479425" cy="57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07" name="Object 51"/>
          <p:cNvGraphicFramePr>
            <a:graphicFrameLocks noChangeAspect="1"/>
          </p:cNvGraphicFramePr>
          <p:nvPr/>
        </p:nvGraphicFramePr>
        <p:xfrm>
          <a:off x="430213" y="3346450"/>
          <a:ext cx="539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7" imgW="228600" imgH="241300" progId="Equation.DSMT4">
                  <p:embed/>
                </p:oleObj>
              </mc:Choice>
              <mc:Fallback>
                <p:oleObj r:id="rId7" imgW="228600" imgH="2413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0213" y="3346450"/>
                        <a:ext cx="539750" cy="57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08" name="Object 52"/>
          <p:cNvGraphicFramePr>
            <a:graphicFrameLocks noChangeAspect="1"/>
          </p:cNvGraphicFramePr>
          <p:nvPr/>
        </p:nvGraphicFramePr>
        <p:xfrm>
          <a:off x="423863" y="3843338"/>
          <a:ext cx="4492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9" imgW="190500" imgH="228600" progId="Equation.DSMT4">
                  <p:embed/>
                </p:oleObj>
              </mc:Choice>
              <mc:Fallback>
                <p:oleObj r:id="rId9" imgW="190500" imgH="228600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3863" y="3843338"/>
                        <a:ext cx="449262" cy="541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69900"/>
            <a:ext cx="2184400" cy="749300"/>
          </a:xfrm>
          <a:ln w="34925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2.Ví dụ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177800" y="1282700"/>
            <a:ext cx="3708400" cy="736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Sxq, Stp của hình </a:t>
            </a: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chóp tứ giác sau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1600" y="1955800"/>
            <a:ext cx="50800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hình chóp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22"/>
          <p:cNvGrpSpPr/>
          <p:nvPr/>
        </p:nvGrpSpPr>
        <p:grpSpPr>
          <a:xfrm>
            <a:off x="431800" y="2463800"/>
            <a:ext cx="2882900" cy="2324100"/>
            <a:chOff x="2324100" y="1054100"/>
            <a:chExt cx="3327400" cy="2739580"/>
          </a:xfrm>
        </p:grpSpPr>
        <p:sp>
          <p:nvSpPr>
            <p:cNvPr id="8207" name="Rectangle 2"/>
            <p:cNvSpPr/>
            <p:nvPr/>
          </p:nvSpPr>
          <p:spPr>
            <a:xfrm>
              <a:off x="4343400" y="1384300"/>
              <a:ext cx="1308100" cy="3429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Cm</a:t>
              </a:r>
              <a:endPara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08" name="Line 49"/>
            <p:cNvSpPr/>
            <p:nvPr/>
          </p:nvSpPr>
          <p:spPr>
            <a:xfrm>
              <a:off x="2339147" y="2383815"/>
              <a:ext cx="947945" cy="1032485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09" name="Line 50"/>
            <p:cNvSpPr/>
            <p:nvPr/>
          </p:nvSpPr>
          <p:spPr>
            <a:xfrm>
              <a:off x="4114662" y="2368172"/>
              <a:ext cx="947945" cy="103248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210" name="Line 51"/>
            <p:cNvSpPr/>
            <p:nvPr/>
          </p:nvSpPr>
          <p:spPr>
            <a:xfrm>
              <a:off x="3256998" y="3400656"/>
              <a:ext cx="1835702" cy="0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1" name="Line 52"/>
            <p:cNvSpPr/>
            <p:nvPr/>
          </p:nvSpPr>
          <p:spPr>
            <a:xfrm>
              <a:off x="2324100" y="2368172"/>
              <a:ext cx="183570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212" name="Line 55"/>
            <p:cNvSpPr/>
            <p:nvPr/>
          </p:nvSpPr>
          <p:spPr>
            <a:xfrm flipH="1" flipV="1">
              <a:off x="3678307" y="1054100"/>
              <a:ext cx="511589" cy="234655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3" name="Line 56"/>
            <p:cNvSpPr/>
            <p:nvPr/>
          </p:nvSpPr>
          <p:spPr>
            <a:xfrm flipH="1">
              <a:off x="2354193" y="1054100"/>
              <a:ext cx="1339160" cy="132971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4" name="Line 57"/>
            <p:cNvSpPr/>
            <p:nvPr/>
          </p:nvSpPr>
          <p:spPr>
            <a:xfrm flipH="1">
              <a:off x="3256998" y="1069744"/>
              <a:ext cx="421309" cy="231526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5" name="Line 58"/>
            <p:cNvSpPr/>
            <p:nvPr/>
          </p:nvSpPr>
          <p:spPr>
            <a:xfrm>
              <a:off x="3678307" y="1069744"/>
              <a:ext cx="1384300" cy="233091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6" name="Line 59"/>
            <p:cNvSpPr/>
            <p:nvPr/>
          </p:nvSpPr>
          <p:spPr>
            <a:xfrm>
              <a:off x="3678307" y="1054100"/>
              <a:ext cx="451402" cy="136100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217" name="Line 103"/>
            <p:cNvSpPr/>
            <p:nvPr/>
          </p:nvSpPr>
          <p:spPr>
            <a:xfrm flipH="1">
              <a:off x="3898900" y="1663700"/>
              <a:ext cx="546100" cy="533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218" name="Rectangle 2"/>
            <p:cNvSpPr/>
            <p:nvPr/>
          </p:nvSpPr>
          <p:spPr>
            <a:xfrm>
              <a:off x="3635221" y="3450780"/>
              <a:ext cx="1308100" cy="3429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Cm</a:t>
              </a:r>
              <a:endPara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" name="Rectangle 2"/>
          <p:cNvSpPr/>
          <p:nvPr/>
        </p:nvSpPr>
        <p:spPr>
          <a:xfrm>
            <a:off x="3949700" y="3594100"/>
            <a:ext cx="50800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to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phần của hình chóp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02400" y="1054100"/>
            <a:ext cx="1574800" cy="508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altLang="en-US" sz="28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0" name="Line 57"/>
          <p:cNvSpPr/>
          <p:nvPr/>
        </p:nvSpPr>
        <p:spPr>
          <a:xfrm>
            <a:off x="3779838" y="952500"/>
            <a:ext cx="46037" cy="57277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4144963" y="2455863"/>
          <a:ext cx="14382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r:id="rId3" imgW="609600" imgH="241300" progId="Equation.DSMT4">
                  <p:embed/>
                </p:oleObj>
              </mc:Choice>
              <mc:Fallback>
                <p:oleObj r:id="rId3" imgW="609600" imgH="241300" progId="Equation.DSMT4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4963" y="2455863"/>
                        <a:ext cx="1438275" cy="57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5545138" y="2290763"/>
          <a:ext cx="176688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5" imgW="748665" imgH="393700" progId="Equation.DSMT4">
                  <p:embed/>
                </p:oleObj>
              </mc:Choice>
              <mc:Fallback>
                <p:oleObj r:id="rId5" imgW="748665" imgH="3937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5138" y="2290763"/>
                        <a:ext cx="1766887" cy="931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7" name="Object 27"/>
          <p:cNvGraphicFramePr>
            <a:graphicFrameLocks noChangeAspect="1"/>
          </p:cNvGraphicFramePr>
          <p:nvPr/>
        </p:nvGraphicFramePr>
        <p:xfrm>
          <a:off x="7270750" y="2492375"/>
          <a:ext cx="14668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7" imgW="622300" imgH="203200" progId="Equation.DSMT4">
                  <p:embed/>
                </p:oleObj>
              </mc:Choice>
              <mc:Fallback>
                <p:oleObj r:id="rId7" imgW="622300" imgH="2032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70750" y="2492375"/>
                        <a:ext cx="1466850" cy="48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4030663" y="4019550"/>
          <a:ext cx="19764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9" imgW="838200" imgH="241300" progId="Equation.DSMT4">
                  <p:embed/>
                </p:oleObj>
              </mc:Choice>
              <mc:Fallback>
                <p:oleObj r:id="rId9" imgW="838200" imgH="241300" progId="Equation.DSMT4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0663" y="4019550"/>
                        <a:ext cx="1976437" cy="57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5957888" y="4108450"/>
          <a:ext cx="20367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r:id="rId11" imgW="862965" imgH="177800" progId="Equation.DSMT4">
                  <p:embed/>
                </p:oleObj>
              </mc:Choice>
              <mc:Fallback>
                <p:oleObj r:id="rId11" imgW="862965" imgH="177800" progId="Equation.DSMT4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57888" y="4108450"/>
                        <a:ext cx="2036762" cy="420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5902325" y="4575175"/>
          <a:ext cx="16176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r:id="rId13" imgW="685800" imgH="203200" progId="Equation.DSMT4">
                  <p:embed/>
                </p:oleObj>
              </mc:Choice>
              <mc:Fallback>
                <p:oleObj r:id="rId13" imgW="685800" imgH="203200" progId="Equation.DSMT4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02325" y="4575175"/>
                        <a:ext cx="1617663" cy="48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nimBg="1"/>
      <p:bldP spid="2" grpId="0"/>
      <p:bldP spid="3" grpId="0"/>
      <p:bldP spid="8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/>
          <p:nvPr/>
        </p:nvSpPr>
        <p:spPr>
          <a:xfrm>
            <a:off x="25400" y="406400"/>
            <a:ext cx="30480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40 Tr 121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5372100" y="1127125"/>
            <a:ext cx="3252788" cy="2611438"/>
            <a:chOff x="3336" y="134"/>
            <a:chExt cx="2049" cy="1645"/>
          </a:xfrm>
        </p:grpSpPr>
        <p:sp>
          <p:nvSpPr>
            <p:cNvPr id="9242" name="Line 24"/>
            <p:cNvSpPr/>
            <p:nvPr/>
          </p:nvSpPr>
          <p:spPr>
            <a:xfrm flipV="1">
              <a:off x="3519" y="1048"/>
              <a:ext cx="1641" cy="56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9243" name="Line 25"/>
            <p:cNvSpPr/>
            <p:nvPr/>
          </p:nvSpPr>
          <p:spPr>
            <a:xfrm>
              <a:off x="4071" y="1055"/>
              <a:ext cx="537" cy="54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9244" name="Line 26"/>
            <p:cNvSpPr/>
            <p:nvPr/>
          </p:nvSpPr>
          <p:spPr>
            <a:xfrm flipV="1">
              <a:off x="4332" y="308"/>
              <a:ext cx="0" cy="10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9245" name="Line 27"/>
            <p:cNvSpPr/>
            <p:nvPr/>
          </p:nvSpPr>
          <p:spPr>
            <a:xfrm flipH="1">
              <a:off x="3519" y="328"/>
              <a:ext cx="821" cy="128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6" name="Line 28"/>
            <p:cNvSpPr/>
            <p:nvPr/>
          </p:nvSpPr>
          <p:spPr>
            <a:xfrm flipH="1">
              <a:off x="4050" y="341"/>
              <a:ext cx="282" cy="72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9247" name="Line 29"/>
            <p:cNvSpPr/>
            <p:nvPr/>
          </p:nvSpPr>
          <p:spPr>
            <a:xfrm>
              <a:off x="4332" y="321"/>
              <a:ext cx="283" cy="128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8" name="Line 30"/>
            <p:cNvSpPr/>
            <p:nvPr/>
          </p:nvSpPr>
          <p:spPr>
            <a:xfrm>
              <a:off x="4332" y="328"/>
              <a:ext cx="814" cy="71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9" name="Line 32"/>
            <p:cNvSpPr/>
            <p:nvPr/>
          </p:nvSpPr>
          <p:spPr>
            <a:xfrm flipV="1">
              <a:off x="3519" y="1036"/>
              <a:ext cx="1641" cy="56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9250" name="Line 33"/>
            <p:cNvSpPr/>
            <p:nvPr/>
          </p:nvSpPr>
          <p:spPr>
            <a:xfrm>
              <a:off x="4071" y="1042"/>
              <a:ext cx="537" cy="5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9251" name="Line 34"/>
            <p:cNvSpPr/>
            <p:nvPr/>
          </p:nvSpPr>
          <p:spPr>
            <a:xfrm flipV="1">
              <a:off x="4332" y="295"/>
              <a:ext cx="0" cy="1020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9252" name="Line 35"/>
            <p:cNvSpPr/>
            <p:nvPr/>
          </p:nvSpPr>
          <p:spPr>
            <a:xfrm flipH="1">
              <a:off x="3519" y="316"/>
              <a:ext cx="821" cy="128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53" name="Line 36"/>
            <p:cNvSpPr/>
            <p:nvPr/>
          </p:nvSpPr>
          <p:spPr>
            <a:xfrm flipH="1">
              <a:off x="4050" y="328"/>
              <a:ext cx="282" cy="72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9254" name="Line 37"/>
            <p:cNvSpPr/>
            <p:nvPr/>
          </p:nvSpPr>
          <p:spPr>
            <a:xfrm>
              <a:off x="4332" y="308"/>
              <a:ext cx="283" cy="128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55" name="Line 38"/>
            <p:cNvSpPr/>
            <p:nvPr/>
          </p:nvSpPr>
          <p:spPr>
            <a:xfrm>
              <a:off x="4329" y="321"/>
              <a:ext cx="570" cy="100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56" name="Line 39"/>
            <p:cNvSpPr/>
            <p:nvPr/>
          </p:nvSpPr>
          <p:spPr>
            <a:xfrm flipH="1">
              <a:off x="3515" y="1023"/>
              <a:ext cx="550" cy="59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9257" name="Line 40"/>
            <p:cNvSpPr/>
            <p:nvPr/>
          </p:nvSpPr>
          <p:spPr>
            <a:xfrm flipH="1" flipV="1">
              <a:off x="4057" y="1042"/>
              <a:ext cx="1092" cy="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9258" name="Line 41"/>
            <p:cNvSpPr/>
            <p:nvPr/>
          </p:nvSpPr>
          <p:spPr>
            <a:xfrm flipH="1" flipV="1">
              <a:off x="3512" y="1597"/>
              <a:ext cx="1123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59" name="Line 42"/>
            <p:cNvSpPr/>
            <p:nvPr/>
          </p:nvSpPr>
          <p:spPr>
            <a:xfrm flipH="1">
              <a:off x="4611" y="1055"/>
              <a:ext cx="538" cy="54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60" name="Text Box 79"/>
            <p:cNvSpPr txBox="1"/>
            <p:nvPr/>
          </p:nvSpPr>
          <p:spPr>
            <a:xfrm>
              <a:off x="4216" y="134"/>
              <a:ext cx="217" cy="173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61" name="Text Box 79"/>
            <p:cNvSpPr txBox="1"/>
            <p:nvPr/>
          </p:nvSpPr>
          <p:spPr>
            <a:xfrm>
              <a:off x="3336" y="1542"/>
              <a:ext cx="217" cy="173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62" name="Text Box 79"/>
            <p:cNvSpPr txBox="1"/>
            <p:nvPr/>
          </p:nvSpPr>
          <p:spPr>
            <a:xfrm>
              <a:off x="4624" y="1606"/>
              <a:ext cx="217" cy="173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63" name="Text Box 79"/>
            <p:cNvSpPr txBox="1"/>
            <p:nvPr/>
          </p:nvSpPr>
          <p:spPr>
            <a:xfrm>
              <a:off x="5168" y="942"/>
              <a:ext cx="217" cy="173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64" name="Text Box 79"/>
            <p:cNvSpPr txBox="1"/>
            <p:nvPr/>
          </p:nvSpPr>
          <p:spPr>
            <a:xfrm>
              <a:off x="4080" y="886"/>
              <a:ext cx="217" cy="173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65" name="Text Box 79"/>
            <p:cNvSpPr txBox="1"/>
            <p:nvPr/>
          </p:nvSpPr>
          <p:spPr>
            <a:xfrm>
              <a:off x="4832" y="1302"/>
              <a:ext cx="217" cy="173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66" name="Text Box 79"/>
            <p:cNvSpPr txBox="1"/>
            <p:nvPr/>
          </p:nvSpPr>
          <p:spPr>
            <a:xfrm>
              <a:off x="4720" y="494"/>
              <a:ext cx="665" cy="173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 Cm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67" name="Text Box 79"/>
            <p:cNvSpPr txBox="1"/>
            <p:nvPr/>
          </p:nvSpPr>
          <p:spPr>
            <a:xfrm>
              <a:off x="3792" y="1606"/>
              <a:ext cx="665" cy="173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Cm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66700" y="1536700"/>
            <a:ext cx="11557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u="sng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355600" y="1943100"/>
            <a:ext cx="45339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Tính trung đoạn SI</a:t>
            </a:r>
            <a:endParaRPr lang="vi-VN" altLang="en-US" sz="20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77"/>
          <p:cNvGrpSpPr/>
          <p:nvPr/>
        </p:nvGrpSpPr>
        <p:grpSpPr>
          <a:xfrm>
            <a:off x="533400" y="2260600"/>
            <a:ext cx="5486400" cy="1689100"/>
            <a:chOff x="232" y="1008"/>
            <a:chExt cx="2592" cy="1064"/>
          </a:xfrm>
        </p:grpSpPr>
        <p:sp>
          <p:nvSpPr>
            <p:cNvPr id="9239" name="Rectangle 2"/>
            <p:cNvSpPr/>
            <p:nvPr/>
          </p:nvSpPr>
          <p:spPr>
            <a:xfrm>
              <a:off x="232" y="1008"/>
              <a:ext cx="2584" cy="2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 tam giác vuông SIC có :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0" name="Rectangle 2"/>
            <p:cNvSpPr/>
            <p:nvPr/>
          </p:nvSpPr>
          <p:spPr>
            <a:xfrm>
              <a:off x="240" y="1256"/>
              <a:ext cx="2584" cy="2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SC=25cm, 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1" name="Rectangle 2"/>
            <p:cNvSpPr/>
            <p:nvPr/>
          </p:nvSpPr>
          <p:spPr>
            <a:xfrm>
              <a:off x="240" y="1856"/>
              <a:ext cx="916" cy="2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   = 20 Cm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" name="Rectangle 2"/>
          <p:cNvSpPr/>
          <p:nvPr/>
        </p:nvSpPr>
        <p:spPr>
          <a:xfrm>
            <a:off x="317500" y="3975100"/>
            <a:ext cx="45339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Tính Sxq</a:t>
            </a:r>
            <a:endParaRPr lang="en-US" altLang="en-US" sz="20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2"/>
          <p:cNvSpPr/>
          <p:nvPr/>
        </p:nvSpPr>
        <p:spPr>
          <a:xfrm>
            <a:off x="495300" y="4267200"/>
            <a:ext cx="61849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Sxq = p.d =                 = 1200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266700" y="4876800"/>
            <a:ext cx="45339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Tính Sd (Diện tích đáy)</a:t>
            </a:r>
            <a:endParaRPr lang="vi-VN" altLang="en-US" sz="20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2"/>
          <p:cNvSpPr/>
          <p:nvPr/>
        </p:nvSpPr>
        <p:spPr>
          <a:xfrm>
            <a:off x="4572000" y="4876800"/>
            <a:ext cx="40386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30.30 = 900 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2"/>
          <p:cNvSpPr/>
          <p:nvPr/>
        </p:nvSpPr>
        <p:spPr>
          <a:xfrm>
            <a:off x="215900" y="5562600"/>
            <a:ext cx="79502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Tính Stp (Diện tích to</a:t>
            </a:r>
            <a:r>
              <a:rPr lang="en-US" altLang="en-US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phần của hình chóp)</a:t>
            </a:r>
            <a:endParaRPr lang="en-US" altLang="en-US" sz="20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"/>
          <p:cNvSpPr/>
          <p:nvPr/>
        </p:nvSpPr>
        <p:spPr>
          <a:xfrm>
            <a:off x="546100" y="5981700"/>
            <a:ext cx="68199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Stp = Sxq + Sd = 1200 + 900 = 2100 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"/>
          <p:cNvSpPr/>
          <p:nvPr/>
        </p:nvSpPr>
        <p:spPr>
          <a:xfrm>
            <a:off x="101600" y="1054100"/>
            <a:ext cx="55626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to</a:t>
            </a:r>
            <a:r>
              <a:rPr lang="vi-VN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phần của hình chóp đều S.ABCD</a:t>
            </a:r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2" name="Object 52"/>
          <p:cNvGraphicFramePr>
            <a:graphicFrameLocks noChangeAspect="1"/>
          </p:cNvGraphicFramePr>
          <p:nvPr/>
        </p:nvGraphicFramePr>
        <p:xfrm>
          <a:off x="2603500" y="2197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3" imgW="434975" imgH="676910" progId="Equation.DSMT4">
                  <p:embed/>
                </p:oleObj>
              </mc:Choice>
              <mc:Fallback>
                <p:oleObj r:id="rId3" imgW="434975" imgH="676910" progId="Equation.DSMT4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500" y="2197100"/>
                        <a:ext cx="914400" cy="198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3"/>
          <p:cNvGraphicFramePr>
            <a:graphicFrameLocks noChangeAspect="1"/>
          </p:cNvGraphicFramePr>
          <p:nvPr/>
        </p:nvGraphicFramePr>
        <p:xfrm>
          <a:off x="1866900" y="2543175"/>
          <a:ext cx="19891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r:id="rId5" imgW="1384300" imgH="393700" progId="Equation.DSMT4">
                  <p:embed/>
                </p:oleObj>
              </mc:Choice>
              <mc:Fallback>
                <p:oleObj r:id="rId5" imgW="1384300" imgH="393700" progId="Equation.DSMT4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6900" y="2543175"/>
                        <a:ext cx="1989138" cy="565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4"/>
          <p:cNvGraphicFramePr>
            <a:graphicFrameLocks noChangeAspect="1"/>
          </p:cNvGraphicFramePr>
          <p:nvPr/>
        </p:nvGraphicFramePr>
        <p:xfrm>
          <a:off x="622300" y="3097213"/>
          <a:ext cx="1955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r:id="rId7" imgW="1016000" imgH="203200" progId="Equation.DSMT4">
                  <p:embed/>
                </p:oleObj>
              </mc:Choice>
              <mc:Fallback>
                <p:oleObj r:id="rId7" imgW="1016000" imgH="203200" progId="Equation.DSMT4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300" y="3097213"/>
                        <a:ext cx="1955800" cy="390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5"/>
          <p:cNvGraphicFramePr>
            <a:graphicFrameLocks noChangeAspect="1"/>
          </p:cNvGraphicFramePr>
          <p:nvPr/>
        </p:nvGraphicFramePr>
        <p:xfrm>
          <a:off x="2660650" y="3097213"/>
          <a:ext cx="13589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r:id="rId9" imgW="698500" imgH="203200" progId="Equation.DSMT4">
                  <p:embed/>
                </p:oleObj>
              </mc:Choice>
              <mc:Fallback>
                <p:oleObj r:id="rId9" imgW="698500" imgH="2032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60650" y="3097213"/>
                        <a:ext cx="1358900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6"/>
          <p:cNvGraphicFramePr>
            <a:graphicFrameLocks noChangeAspect="1"/>
          </p:cNvGraphicFramePr>
          <p:nvPr/>
        </p:nvGraphicFramePr>
        <p:xfrm>
          <a:off x="2228850" y="4056063"/>
          <a:ext cx="11969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r:id="rId11" imgW="622300" imgH="393700" progId="Equation.DSMT4">
                  <p:embed/>
                </p:oleObj>
              </mc:Choice>
              <mc:Fallback>
                <p:oleObj r:id="rId11" imgW="622300" imgH="393700" progId="Equation.DSMT4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28850" y="4056063"/>
                        <a:ext cx="1196975" cy="757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4756150" y="4786313"/>
          <a:ext cx="3175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13" imgW="317500" imgH="228600" progId="Equation.DSMT4">
                  <p:embed/>
                </p:oleObj>
              </mc:Choice>
              <mc:Fallback>
                <p:oleObj r:id="rId13" imgW="317500" imgH="228600" progId="Equation.DSMT4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56150" y="4786313"/>
                        <a:ext cx="317500" cy="484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4686300" y="4125913"/>
          <a:ext cx="6604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r:id="rId15" imgW="279400" imgH="203200" progId="Equation.DSMT4">
                  <p:embed/>
                </p:oleObj>
              </mc:Choice>
              <mc:Fallback>
                <p:oleObj r:id="rId15" imgW="279400" imgH="203200" progId="Equation.DSMT4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86300" y="4125913"/>
                        <a:ext cx="660400" cy="481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11" name="Object 59"/>
          <p:cNvGraphicFramePr>
            <a:graphicFrameLocks noChangeAspect="1"/>
          </p:cNvGraphicFramePr>
          <p:nvPr/>
        </p:nvGraphicFramePr>
        <p:xfrm>
          <a:off x="6529388" y="4711700"/>
          <a:ext cx="6604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17" imgW="279400" imgH="203200" progId="Equation.DSMT4">
                  <p:embed/>
                </p:oleObj>
              </mc:Choice>
              <mc:Fallback>
                <p:oleObj r:id="rId17" imgW="279400" imgH="203200" progId="Equation.DSMT4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29388" y="4711700"/>
                        <a:ext cx="660400" cy="48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12" name="Object 60"/>
          <p:cNvGraphicFramePr>
            <a:graphicFrameLocks noChangeAspect="1"/>
          </p:cNvGraphicFramePr>
          <p:nvPr/>
        </p:nvGraphicFramePr>
        <p:xfrm>
          <a:off x="4738688" y="5930900"/>
          <a:ext cx="6604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r:id="rId18" imgW="279400" imgH="203200" progId="Equation.DSMT4">
                  <p:embed/>
                </p:oleObj>
              </mc:Choice>
              <mc:Fallback>
                <p:oleObj r:id="rId18" imgW="279400" imgH="203200" progId="Equation.DSMT4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38688" y="5930900"/>
                        <a:ext cx="660400" cy="379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3" grpId="0"/>
      <p:bldP spid="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647</Words>
  <Application>Microsoft Office PowerPoint</Application>
  <PresentationFormat>On-screen Show (4:3)</PresentationFormat>
  <Paragraphs>107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.VnTime</vt:lpstr>
      <vt:lpstr>Arial</vt:lpstr>
      <vt:lpstr>Calibri</vt:lpstr>
      <vt:lpstr>Times New Roman</vt:lpstr>
      <vt:lpstr>Verdana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 ?Hãy quan sát tấm bìa đã cắt, gấp thành hình chóp tứ giác đều và trả lời các câu hỏi sau:</vt:lpstr>
      <vt:lpstr> Xây dựng công thức tính Sxq</vt:lpstr>
      <vt:lpstr> Diện tích toàn phần của hình chóp</vt:lpstr>
      <vt:lpstr>2.Ví dụ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TIEN NGUYEN THANH</cp:lastModifiedBy>
  <cp:revision>86</cp:revision>
  <dcterms:created xsi:type="dcterms:W3CDTF">2003-04-09T17:29:03Z</dcterms:created>
  <dcterms:modified xsi:type="dcterms:W3CDTF">2022-09-20T09:13:04Z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